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28"/>
  </p:notesMasterIdLst>
  <p:sldIdLst>
    <p:sldId id="256" r:id="rId2"/>
    <p:sldId id="261" r:id="rId3"/>
    <p:sldId id="284" r:id="rId4"/>
    <p:sldId id="292" r:id="rId5"/>
    <p:sldId id="301" r:id="rId6"/>
    <p:sldId id="294" r:id="rId7"/>
    <p:sldId id="300" r:id="rId8"/>
    <p:sldId id="295" r:id="rId9"/>
    <p:sldId id="298" r:id="rId10"/>
    <p:sldId id="299" r:id="rId11"/>
    <p:sldId id="305" r:id="rId12"/>
    <p:sldId id="307" r:id="rId13"/>
    <p:sldId id="310" r:id="rId14"/>
    <p:sldId id="311" r:id="rId15"/>
    <p:sldId id="302" r:id="rId16"/>
    <p:sldId id="314" r:id="rId17"/>
    <p:sldId id="315" r:id="rId18"/>
    <p:sldId id="303" r:id="rId19"/>
    <p:sldId id="316" r:id="rId20"/>
    <p:sldId id="304" r:id="rId21"/>
    <p:sldId id="309" r:id="rId22"/>
    <p:sldId id="312" r:id="rId23"/>
    <p:sldId id="318" r:id="rId24"/>
    <p:sldId id="319" r:id="rId25"/>
    <p:sldId id="317" r:id="rId26"/>
    <p:sldId id="313"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Cambria Math" panose="02040503050406030204" pitchFamily="18" charset="0"/>
      <p:regular r:id="rId33"/>
    </p:embeddedFont>
    <p:embeddedFont>
      <p:font typeface="Lato Light" panose="020F0502020204030203" pitchFamily="34" charset="77"/>
      <p:regular r:id="rId34"/>
      <p:bold r:id="rId35"/>
      <p:italic r:id="rId36"/>
      <p:boldItalic r:id="rId37"/>
    </p:embeddedFont>
    <p:embeddedFont>
      <p:font typeface="Roboto Slab Light" pitchFamily="2"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C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A534AE-FBDC-4D63-B9E1-B994EBA7F080}">
  <a:tblStyle styleId="{93A534AE-FBDC-4D63-B9E1-B994EBA7F08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90" autoAdjust="0"/>
    <p:restoredTop sz="93370" autoAdjust="0"/>
  </p:normalViewPr>
  <p:slideViewPr>
    <p:cSldViewPr snapToGrid="0">
      <p:cViewPr varScale="1">
        <p:scale>
          <a:sx n="151" d="100"/>
          <a:sy n="151" d="100"/>
        </p:scale>
        <p:origin x="456"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r" rtl="1">
              <a:buNone/>
            </a:pPr>
            <a:endParaRPr lang="en-US"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153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3156832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he-IL" dirty="0"/>
              <a:t>השתמשתי במה שהיה לנו קודם, זה עם החלוקה הקודמת לאימון ומבחן</a:t>
            </a:r>
            <a:endParaRPr lang="en-US" dirty="0"/>
          </a:p>
        </p:txBody>
      </p:sp>
    </p:spTree>
    <p:extLst>
      <p:ext uri="{BB962C8B-B14F-4D97-AF65-F5344CB8AC3E}">
        <p14:creationId xmlns:p14="http://schemas.microsoft.com/office/powerpoint/2010/main" val="3166190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he-IL" dirty="0"/>
              <a:t>להוסיף את הפרמטרים שהשתמשנו בהם ברשת, מבנה הרשת</a:t>
            </a:r>
            <a:endParaRPr lang="en-US" dirty="0"/>
          </a:p>
        </p:txBody>
      </p:sp>
    </p:spTree>
    <p:extLst>
      <p:ext uri="{BB962C8B-B14F-4D97-AF65-F5344CB8AC3E}">
        <p14:creationId xmlns:p14="http://schemas.microsoft.com/office/powerpoint/2010/main" val="883112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he-IL" dirty="0"/>
              <a:t>יש פה בעיה עם התוצאות שלנו! </a:t>
            </a:r>
            <a:endParaRPr lang="en-US" dirty="0"/>
          </a:p>
        </p:txBody>
      </p:sp>
    </p:spTree>
    <p:extLst>
      <p:ext uri="{BB962C8B-B14F-4D97-AF65-F5344CB8AC3E}">
        <p14:creationId xmlns:p14="http://schemas.microsoft.com/office/powerpoint/2010/main" val="1665480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he-IL" dirty="0"/>
              <a:t>להוסיף את הפרמטרים שהשתמשנו בהם ברשת, מבנה הרשת</a:t>
            </a:r>
            <a:endParaRPr lang="en-US" dirty="0"/>
          </a:p>
        </p:txBody>
      </p:sp>
    </p:spTree>
    <p:extLst>
      <p:ext uri="{BB962C8B-B14F-4D97-AF65-F5344CB8AC3E}">
        <p14:creationId xmlns:p14="http://schemas.microsoft.com/office/powerpoint/2010/main" val="930769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he-IL" dirty="0"/>
              <a:t>יש פה בעיה עם התוצאות שלנו! </a:t>
            </a:r>
            <a:endParaRPr lang="en-US" dirty="0"/>
          </a:p>
        </p:txBody>
      </p:sp>
    </p:spTree>
    <p:extLst>
      <p:ext uri="{BB962C8B-B14F-4D97-AF65-F5344CB8AC3E}">
        <p14:creationId xmlns:p14="http://schemas.microsoft.com/office/powerpoint/2010/main" val="3436924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2630450" y="630150"/>
            <a:ext cx="3883200" cy="38832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430350" y="228600"/>
            <a:ext cx="1388100" cy="13881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08250" y="4660825"/>
            <a:ext cx="605400" cy="605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706650" y="3872629"/>
            <a:ext cx="1097700" cy="10977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81694" y="771271"/>
            <a:ext cx="774600" cy="774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513651" y="161669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420476" y="3612044"/>
            <a:ext cx="336900" cy="336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362484" y="1670133"/>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818461" y="1338692"/>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163989" y="4374525"/>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300611" y="99019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3001075" y="4182123"/>
            <a:ext cx="508851" cy="478711"/>
            <a:chOff x="5972700" y="2330200"/>
            <a:chExt cx="411625" cy="387275"/>
          </a:xfrm>
        </p:grpSpPr>
        <p:sp>
          <p:nvSpPr>
            <p:cNvPr id="22" name="Google Shape;22;p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5861768" y="506559"/>
            <a:ext cx="524975" cy="832145"/>
            <a:chOff x="6718575" y="2318625"/>
            <a:chExt cx="256950" cy="407375"/>
          </a:xfrm>
        </p:grpSpPr>
        <p:sp>
          <p:nvSpPr>
            <p:cNvPr id="25" name="Google Shape;25;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6" name="Google Shape;26;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7" name="Google Shape;27;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8" name="Google Shape;28;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9" name="Google Shape;29;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0" name="Google Shape;30;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1" name="Google Shape;31;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2" name="Google Shape;32;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3" name="Google Shape;33;p2"/>
          <p:cNvSpPr txBox="1">
            <a:spLocks noGrp="1"/>
          </p:cNvSpPr>
          <p:nvPr>
            <p:ph type="ctrTitle"/>
          </p:nvPr>
        </p:nvSpPr>
        <p:spPr>
          <a:xfrm>
            <a:off x="2757250" y="961350"/>
            <a:ext cx="3629400" cy="3220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4" name="Google Shape;34;p2"/>
          <p:cNvSpPr/>
          <p:nvPr/>
        </p:nvSpPr>
        <p:spPr>
          <a:xfrm>
            <a:off x="2757247" y="861970"/>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509928" y="4757335"/>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494851" y="4374527"/>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97"/>
        <p:cNvGrpSpPr/>
        <p:nvPr/>
      </p:nvGrpSpPr>
      <p:grpSpPr>
        <a:xfrm>
          <a:off x="0" y="0"/>
          <a:ext cx="0" cy="0"/>
          <a:chOff x="0" y="0"/>
          <a:chExt cx="0" cy="0"/>
        </a:xfrm>
      </p:grpSpPr>
      <p:sp>
        <p:nvSpPr>
          <p:cNvPr id="98" name="Google Shape;98;p5"/>
          <p:cNvSpPr/>
          <p:nvPr/>
        </p:nvSpPr>
        <p:spPr>
          <a:xfrm>
            <a:off x="407150" y="407075"/>
            <a:ext cx="8329800" cy="4329300"/>
          </a:xfrm>
          <a:prstGeom prst="rect">
            <a:avLst/>
          </a:prstGeom>
          <a:solidFill>
            <a:srgbClr val="DEE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5"/>
          <p:cNvGrpSpPr/>
          <p:nvPr/>
        </p:nvGrpSpPr>
        <p:grpSpPr>
          <a:xfrm>
            <a:off x="8142375" y="4477573"/>
            <a:ext cx="508851" cy="478711"/>
            <a:chOff x="5972700" y="2330200"/>
            <a:chExt cx="411625" cy="387275"/>
          </a:xfrm>
        </p:grpSpPr>
        <p:sp>
          <p:nvSpPr>
            <p:cNvPr id="113" name="Google Shape;113;p5"/>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5"/>
          <p:cNvGrpSpPr/>
          <p:nvPr/>
        </p:nvGrpSpPr>
        <p:grpSpPr>
          <a:xfrm>
            <a:off x="2139871" y="482540"/>
            <a:ext cx="398658" cy="631920"/>
            <a:chOff x="6718575" y="2318625"/>
            <a:chExt cx="256950" cy="407375"/>
          </a:xfrm>
        </p:grpSpPr>
        <p:sp>
          <p:nvSpPr>
            <p:cNvPr id="116" name="Google Shape;11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5"/>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25" name="Google Shape;125;p5"/>
          <p:cNvSpPr txBox="1">
            <a:spLocks noGrp="1"/>
          </p:cNvSpPr>
          <p:nvPr>
            <p:ph type="body" idx="1"/>
          </p:nvPr>
        </p:nvSpPr>
        <p:spPr>
          <a:xfrm>
            <a:off x="2901875" y="1033400"/>
            <a:ext cx="5292300" cy="32673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a:lvl1pPr>
            <a:lvl2pPr marL="914400" lvl="1" indent="-355600">
              <a:spcBef>
                <a:spcPts val="1000"/>
              </a:spcBef>
              <a:spcAft>
                <a:spcPts val="0"/>
              </a:spcAft>
              <a:buSzPts val="2000"/>
              <a:buChar char="◦"/>
              <a:defRPr/>
            </a:lvl2pPr>
            <a:lvl3pPr marL="1371600" lvl="2" indent="-355600">
              <a:spcBef>
                <a:spcPts val="1000"/>
              </a:spcBef>
              <a:spcAft>
                <a:spcPts val="0"/>
              </a:spcAft>
              <a:buSzPts val="2000"/>
              <a:buChar char="◦"/>
              <a:defRPr/>
            </a:lvl3pPr>
            <a:lvl4pPr marL="1828800" lvl="3" indent="-355600">
              <a:spcBef>
                <a:spcPts val="1000"/>
              </a:spcBef>
              <a:spcAft>
                <a:spcPts val="0"/>
              </a:spcAft>
              <a:buSzPts val="2000"/>
              <a:buChar char="◦"/>
              <a:defRPr/>
            </a:lvl4pPr>
            <a:lvl5pPr marL="2286000" lvl="4" indent="-355600">
              <a:spcBef>
                <a:spcPts val="1000"/>
              </a:spcBef>
              <a:spcAft>
                <a:spcPts val="0"/>
              </a:spcAft>
              <a:buSzPts val="2000"/>
              <a:buChar char="◦"/>
              <a:defRPr/>
            </a:lvl5pPr>
            <a:lvl6pPr marL="2743200" lvl="5" indent="-355600">
              <a:spcBef>
                <a:spcPts val="1000"/>
              </a:spcBef>
              <a:spcAft>
                <a:spcPts val="0"/>
              </a:spcAft>
              <a:buSzPts val="2000"/>
              <a:buChar char="◦"/>
              <a:defRPr/>
            </a:lvl6pPr>
            <a:lvl7pPr marL="3200400" lvl="6" indent="-355600">
              <a:spcBef>
                <a:spcPts val="1000"/>
              </a:spcBef>
              <a:spcAft>
                <a:spcPts val="0"/>
              </a:spcAft>
              <a:buSzPts val="2000"/>
              <a:buChar char="◦"/>
              <a:defRPr/>
            </a:lvl7pPr>
            <a:lvl8pPr marL="3657600" lvl="7" indent="-355600">
              <a:spcBef>
                <a:spcPts val="1000"/>
              </a:spcBef>
              <a:spcAft>
                <a:spcPts val="0"/>
              </a:spcAft>
              <a:buSzPts val="2000"/>
              <a:buChar char="◦"/>
              <a:defRPr/>
            </a:lvl8pPr>
            <a:lvl9pPr marL="4114800" lvl="8" indent="-355600">
              <a:spcBef>
                <a:spcPts val="1000"/>
              </a:spcBef>
              <a:spcAft>
                <a:spcPts val="1000"/>
              </a:spcAft>
              <a:buSzPts val="2000"/>
              <a:buChar char="◦"/>
              <a:defRPr/>
            </a:lvl9pPr>
          </a:lstStyle>
          <a:p>
            <a:endParaRPr/>
          </a:p>
        </p:txBody>
      </p:sp>
      <p:sp>
        <p:nvSpPr>
          <p:cNvPr id="126" name="Google Shape;126;p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01875" y="1033400"/>
            <a:ext cx="5292300" cy="3267300"/>
          </a:xfrm>
          <a:prstGeom prst="rect">
            <a:avLst/>
          </a:prstGeom>
          <a:noFill/>
          <a:ln>
            <a:noFill/>
          </a:ln>
        </p:spPr>
        <p:txBody>
          <a:bodyPr spcFirstLastPara="1" wrap="square" lIns="91425" tIns="91425" rIns="91425" bIns="91425" anchor="t" anchorCtr="0"/>
          <a:lstStyle>
            <a:lvl1pPr marL="457200" lvl="0" indent="-355600">
              <a:spcBef>
                <a:spcPts val="6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1pPr>
            <a:lvl2pPr marL="914400" lvl="1"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2pPr>
            <a:lvl3pPr marL="1371600" lvl="2"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3pPr>
            <a:lvl4pPr marL="1828800" lvl="3"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4pPr>
            <a:lvl5pPr marL="2286000" lvl="4"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5pPr>
            <a:lvl6pPr marL="2743200" lvl="5"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6pPr>
            <a:lvl7pPr marL="3200400" lvl="6"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7pPr>
            <a:lvl8pPr marL="3657600" lvl="7"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8pPr>
            <a:lvl9pPr marL="4114800" lvl="8" indent="-355600">
              <a:spcBef>
                <a:spcPts val="1000"/>
              </a:spcBef>
              <a:spcAft>
                <a:spcPts val="1000"/>
              </a:spcAft>
              <a:buClr>
                <a:srgbClr val="A6BCC9"/>
              </a:buClr>
              <a:buSzPts val="2000"/>
              <a:buFont typeface="Lato Light"/>
              <a:buChar char="◦"/>
              <a:defRPr sz="2000">
                <a:solidFill>
                  <a:srgbClr val="4A5C65"/>
                </a:solidFill>
                <a:latin typeface="Lato Light"/>
                <a:ea typeface="Lato Light"/>
                <a:cs typeface="Lato Light"/>
                <a:sym typeface="Lato Light"/>
              </a:defRPr>
            </a:lvl9pPr>
          </a:lstStyle>
          <a:p>
            <a:endParaRPr/>
          </a:p>
        </p:txBody>
      </p:sp>
      <p:sp>
        <p:nvSpPr>
          <p:cNvPr id="7" name="Google Shape;7;p1"/>
          <p:cNvSpPr txBox="1">
            <a:spLocks noGrp="1"/>
          </p:cNvSpPr>
          <p:nvPr>
            <p:ph type="title"/>
          </p:nvPr>
        </p:nvSpPr>
        <p:spPr>
          <a:xfrm>
            <a:off x="144075" y="559475"/>
            <a:ext cx="2142000" cy="26304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1pPr>
            <a:lvl2pPr lvl="1">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2pPr>
            <a:lvl3pPr lvl="2">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3pPr>
            <a:lvl4pPr lvl="3">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4pPr>
            <a:lvl5pPr lvl="4">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5pPr>
            <a:lvl6pPr lvl="5">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6pPr>
            <a:lvl7pPr lvl="6">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7pPr>
            <a:lvl8pPr lvl="7">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8pPr>
            <a:lvl9pPr lvl="8">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9pPr>
          </a:lstStyle>
          <a:p>
            <a:endParaRPr/>
          </a:p>
        </p:txBody>
      </p:sp>
      <p:sp>
        <p:nvSpPr>
          <p:cNvPr id="8" name="Google Shape;8;p1"/>
          <p:cNvSpPr txBox="1">
            <a:spLocks noGrp="1"/>
          </p:cNvSpPr>
          <p:nvPr>
            <p:ph type="sldNum" idx="12"/>
          </p:nvPr>
        </p:nvSpPr>
        <p:spPr>
          <a:xfrm>
            <a:off x="8117984" y="418063"/>
            <a:ext cx="548700" cy="393600"/>
          </a:xfrm>
          <a:prstGeom prst="rect">
            <a:avLst/>
          </a:prstGeom>
          <a:noFill/>
          <a:ln>
            <a:noFill/>
          </a:ln>
        </p:spPr>
        <p:txBody>
          <a:bodyPr spcFirstLastPara="1" wrap="square" lIns="91425" tIns="91425" rIns="91425" bIns="91425" anchor="ctr" anchorCtr="0">
            <a:noAutofit/>
          </a:bodyPr>
          <a:lstStyle>
            <a:lvl1pPr lvl="0" algn="r">
              <a:buNone/>
              <a:defRPr sz="1200">
                <a:solidFill>
                  <a:srgbClr val="A6BCC9"/>
                </a:solidFill>
                <a:latin typeface="Lato Light"/>
                <a:ea typeface="Lato Light"/>
                <a:cs typeface="Lato Light"/>
                <a:sym typeface="Lato Light"/>
              </a:defRPr>
            </a:lvl1pPr>
            <a:lvl2pPr lvl="1" algn="r">
              <a:buNone/>
              <a:defRPr sz="1200">
                <a:solidFill>
                  <a:srgbClr val="A6BCC9"/>
                </a:solidFill>
                <a:latin typeface="Lato Light"/>
                <a:ea typeface="Lato Light"/>
                <a:cs typeface="Lato Light"/>
                <a:sym typeface="Lato Light"/>
              </a:defRPr>
            </a:lvl2pPr>
            <a:lvl3pPr lvl="2" algn="r">
              <a:buNone/>
              <a:defRPr sz="1200">
                <a:solidFill>
                  <a:srgbClr val="A6BCC9"/>
                </a:solidFill>
                <a:latin typeface="Lato Light"/>
                <a:ea typeface="Lato Light"/>
                <a:cs typeface="Lato Light"/>
                <a:sym typeface="Lato Light"/>
              </a:defRPr>
            </a:lvl3pPr>
            <a:lvl4pPr lvl="3" algn="r">
              <a:buNone/>
              <a:defRPr sz="1200">
                <a:solidFill>
                  <a:srgbClr val="A6BCC9"/>
                </a:solidFill>
                <a:latin typeface="Lato Light"/>
                <a:ea typeface="Lato Light"/>
                <a:cs typeface="Lato Light"/>
                <a:sym typeface="Lato Light"/>
              </a:defRPr>
            </a:lvl4pPr>
            <a:lvl5pPr lvl="4" algn="r">
              <a:buNone/>
              <a:defRPr sz="1200">
                <a:solidFill>
                  <a:srgbClr val="A6BCC9"/>
                </a:solidFill>
                <a:latin typeface="Lato Light"/>
                <a:ea typeface="Lato Light"/>
                <a:cs typeface="Lato Light"/>
                <a:sym typeface="Lato Light"/>
              </a:defRPr>
            </a:lvl5pPr>
            <a:lvl6pPr lvl="5" algn="r">
              <a:buNone/>
              <a:defRPr sz="1200">
                <a:solidFill>
                  <a:srgbClr val="A6BCC9"/>
                </a:solidFill>
                <a:latin typeface="Lato Light"/>
                <a:ea typeface="Lato Light"/>
                <a:cs typeface="Lato Light"/>
                <a:sym typeface="Lato Light"/>
              </a:defRPr>
            </a:lvl6pPr>
            <a:lvl7pPr lvl="6" algn="r">
              <a:buNone/>
              <a:defRPr sz="1200">
                <a:solidFill>
                  <a:srgbClr val="A6BCC9"/>
                </a:solidFill>
                <a:latin typeface="Lato Light"/>
                <a:ea typeface="Lato Light"/>
                <a:cs typeface="Lato Light"/>
                <a:sym typeface="Lato Light"/>
              </a:defRPr>
            </a:lvl7pPr>
            <a:lvl8pPr lvl="7" algn="r">
              <a:buNone/>
              <a:defRPr sz="1200">
                <a:solidFill>
                  <a:srgbClr val="A6BCC9"/>
                </a:solidFill>
                <a:latin typeface="Lato Light"/>
                <a:ea typeface="Lato Light"/>
                <a:cs typeface="Lato Light"/>
                <a:sym typeface="Lato Light"/>
              </a:defRPr>
            </a:lvl8pPr>
            <a:lvl9pPr lvl="8" algn="r">
              <a:buNone/>
              <a:defRPr sz="1200">
                <a:solidFill>
                  <a:srgbClr val="A6BCC9"/>
                </a:solidFill>
                <a:latin typeface="Lato Light"/>
                <a:ea typeface="Lato Light"/>
                <a:cs typeface="Lato Light"/>
                <a:sym typeface="Lato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5"/>
          <p:cNvSpPr txBox="1">
            <a:spLocks noGrp="1"/>
          </p:cNvSpPr>
          <p:nvPr>
            <p:ph type="ctrTitle"/>
          </p:nvPr>
        </p:nvSpPr>
        <p:spPr>
          <a:xfrm>
            <a:off x="2813725" y="995217"/>
            <a:ext cx="3516550" cy="2518450"/>
          </a:xfrm>
          <a:prstGeom prst="rect">
            <a:avLst/>
          </a:prstGeom>
        </p:spPr>
        <p:txBody>
          <a:bodyPr spcFirstLastPara="1" wrap="square" lIns="91425" tIns="91425" rIns="91425" bIns="91425" anchor="ctr" anchorCtr="0">
            <a:noAutofit/>
          </a:bodyPr>
          <a:lstStyle/>
          <a:p>
            <a:r>
              <a:rPr lang="en-US" sz="4000" b="1" dirty="0"/>
              <a:t>Data Science Workshop</a:t>
            </a:r>
          </a:p>
        </p:txBody>
      </p:sp>
      <p:sp>
        <p:nvSpPr>
          <p:cNvPr id="3" name="Google Shape;389;p15">
            <a:extLst>
              <a:ext uri="{FF2B5EF4-FFF2-40B4-BE49-F238E27FC236}">
                <a16:creationId xmlns:a16="http://schemas.microsoft.com/office/drawing/2014/main" id="{9F16AC92-A483-4801-8509-93774F80B83E}"/>
              </a:ext>
            </a:extLst>
          </p:cNvPr>
          <p:cNvSpPr txBox="1">
            <a:spLocks/>
          </p:cNvSpPr>
          <p:nvPr/>
        </p:nvSpPr>
        <p:spPr>
          <a:xfrm>
            <a:off x="2875782" y="2385683"/>
            <a:ext cx="3629400" cy="23745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1pPr>
            <a:lvl2pPr marR="0" lvl="1"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2pPr>
            <a:lvl3pPr marR="0" lvl="2"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3pPr>
            <a:lvl4pPr marR="0" lvl="3"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4pPr>
            <a:lvl5pPr marR="0" lvl="4"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5pPr>
            <a:lvl6pPr marR="0" lvl="5"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6pPr>
            <a:lvl7pPr marR="0" lvl="6"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7pPr>
            <a:lvl8pPr marR="0" lvl="7"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8pPr>
            <a:lvl9pPr marR="0" lvl="8"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9pPr>
          </a:lstStyle>
          <a:p>
            <a:r>
              <a:rPr lang="en-US" sz="2000" dirty="0"/>
              <a:t>Guy Azov</a:t>
            </a:r>
          </a:p>
          <a:p>
            <a:r>
              <a:rPr lang="en-US" sz="2000" dirty="0"/>
              <a:t>Brian Gordon</a:t>
            </a:r>
          </a:p>
          <a:p>
            <a:r>
              <a:rPr lang="en-US" sz="2000" dirty="0" err="1"/>
              <a:t>Shachar</a:t>
            </a:r>
            <a:r>
              <a:rPr lang="en-US" sz="2000" dirty="0"/>
              <a:t> </a:t>
            </a:r>
            <a:r>
              <a:rPr lang="en-US" sz="2000" dirty="0" err="1"/>
              <a:t>Banayan</a:t>
            </a:r>
            <a:endParaRPr lang="en-US" sz="2000" dirty="0"/>
          </a:p>
          <a:p>
            <a:r>
              <a:rPr lang="en-US" sz="2000" dirty="0"/>
              <a:t>Tomer Moinian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0CDAD-C971-F441-A4FB-5C164EAB109C}"/>
              </a:ext>
            </a:extLst>
          </p:cNvPr>
          <p:cNvSpPr>
            <a:spLocks noGrp="1"/>
          </p:cNvSpPr>
          <p:nvPr>
            <p:ph type="title"/>
          </p:nvPr>
        </p:nvSpPr>
        <p:spPr/>
        <p:txBody>
          <a:bodyPr/>
          <a:lstStyle/>
          <a:p>
            <a:pPr algn="ctr"/>
            <a:r>
              <a:rPr lang="en-US" sz="2400" b="1" dirty="0"/>
              <a:t>Neural Net – Binary Cross Entropy</a:t>
            </a:r>
            <a:br>
              <a:rPr lang="en-US" sz="2400" b="1" dirty="0"/>
            </a:br>
            <a:r>
              <a:rPr lang="en-US" sz="2400" b="1" dirty="0"/>
              <a:t>LOSS</a:t>
            </a:r>
            <a:endParaRPr lang="en-US" sz="2400" dirty="0"/>
          </a:p>
        </p:txBody>
      </p:sp>
      <p:sp>
        <p:nvSpPr>
          <p:cNvPr id="3" name="Text Placeholder 2">
            <a:extLst>
              <a:ext uri="{FF2B5EF4-FFF2-40B4-BE49-F238E27FC236}">
                <a16:creationId xmlns:a16="http://schemas.microsoft.com/office/drawing/2014/main" id="{FB7CF7A1-EA1D-854F-A090-3501F346D1B6}"/>
              </a:ext>
            </a:extLst>
          </p:cNvPr>
          <p:cNvSpPr>
            <a:spLocks noGrp="1"/>
          </p:cNvSpPr>
          <p:nvPr>
            <p:ph type="body" idx="1"/>
          </p:nvPr>
        </p:nvSpPr>
        <p:spPr/>
        <p:txBody>
          <a:bodyPr/>
          <a:lstStyle/>
          <a:p>
            <a:pPr>
              <a:buClr>
                <a:schemeClr val="tx1"/>
              </a:buClr>
            </a:pPr>
            <a:r>
              <a:rPr lang="en-US" sz="1800" dirty="0"/>
              <a:t>Neural Net - </a:t>
            </a:r>
            <a:r>
              <a:rPr lang="en-US" sz="1800" b="1" dirty="0"/>
              <a:t>Binary Cross Entropy </a:t>
            </a:r>
            <a:r>
              <a:rPr lang="en-US" sz="1800" dirty="0"/>
              <a:t>LOSS:</a:t>
            </a:r>
          </a:p>
        </p:txBody>
      </p:sp>
      <p:sp>
        <p:nvSpPr>
          <p:cNvPr id="4" name="Slide Number Placeholder 3">
            <a:extLst>
              <a:ext uri="{FF2B5EF4-FFF2-40B4-BE49-F238E27FC236}">
                <a16:creationId xmlns:a16="http://schemas.microsoft.com/office/drawing/2014/main" id="{65E611D0-3288-914C-B7EC-BEB6FC7998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5" name="Picture 4">
            <a:extLst>
              <a:ext uri="{FF2B5EF4-FFF2-40B4-BE49-F238E27FC236}">
                <a16:creationId xmlns:a16="http://schemas.microsoft.com/office/drawing/2014/main" id="{6200D76C-EE71-473B-9AC2-5FB0C3BF672B}"/>
              </a:ext>
            </a:extLst>
          </p:cNvPr>
          <p:cNvPicPr>
            <a:picLocks noChangeAspect="1"/>
          </p:cNvPicPr>
          <p:nvPr/>
        </p:nvPicPr>
        <p:blipFill rotWithShape="1">
          <a:blip r:embed="rId3"/>
          <a:srcRect l="17395" t="39255" r="50001" b="40736"/>
          <a:stretch/>
        </p:blipFill>
        <p:spPr>
          <a:xfrm>
            <a:off x="3173204" y="2489833"/>
            <a:ext cx="4057650" cy="140008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A31E50CF-7E82-FE4A-9E31-5E09A659A3F5}"/>
              </a:ext>
            </a:extLst>
          </p:cNvPr>
          <p:cNvPicPr>
            <a:picLocks noChangeAspect="1"/>
          </p:cNvPicPr>
          <p:nvPr/>
        </p:nvPicPr>
        <p:blipFill>
          <a:blip r:embed="rId4"/>
          <a:stretch>
            <a:fillRect/>
          </a:stretch>
        </p:blipFill>
        <p:spPr>
          <a:xfrm>
            <a:off x="3302321" y="1609184"/>
            <a:ext cx="3928533" cy="5560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Rectangle 7">
            <a:extLst>
              <a:ext uri="{FF2B5EF4-FFF2-40B4-BE49-F238E27FC236}">
                <a16:creationId xmlns:a16="http://schemas.microsoft.com/office/drawing/2014/main" id="{45F8F1EE-F7BD-3D46-B298-A63F32073ECE}"/>
              </a:ext>
            </a:extLst>
          </p:cNvPr>
          <p:cNvSpPr/>
          <p:nvPr/>
        </p:nvSpPr>
        <p:spPr>
          <a:xfrm>
            <a:off x="3996266" y="2802467"/>
            <a:ext cx="2463801" cy="1882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080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0887-A399-487A-8EF4-0DDC1866082A}"/>
              </a:ext>
            </a:extLst>
          </p:cNvPr>
          <p:cNvSpPr>
            <a:spLocks noGrp="1"/>
          </p:cNvSpPr>
          <p:nvPr>
            <p:ph type="title"/>
          </p:nvPr>
        </p:nvSpPr>
        <p:spPr>
          <a:xfrm>
            <a:off x="0" y="540425"/>
            <a:ext cx="2208600" cy="2630400"/>
          </a:xfrm>
        </p:spPr>
        <p:txBody>
          <a:bodyPr/>
          <a:lstStyle/>
          <a:p>
            <a:pPr algn="ctr"/>
            <a:r>
              <a:rPr lang="en-US" sz="2400" b="1" dirty="0" err="1"/>
              <a:t>Xgboost</a:t>
            </a:r>
            <a:r>
              <a:rPr lang="en-US" sz="2400" b="1" dirty="0"/>
              <a:t> Regressor Model</a:t>
            </a:r>
            <a:endParaRPr lang="en-US" sz="2400" dirty="0"/>
          </a:p>
        </p:txBody>
      </p:sp>
      <p:sp>
        <p:nvSpPr>
          <p:cNvPr id="4" name="Slide Number Placeholder 3">
            <a:extLst>
              <a:ext uri="{FF2B5EF4-FFF2-40B4-BE49-F238E27FC236}">
                <a16:creationId xmlns:a16="http://schemas.microsoft.com/office/drawing/2014/main" id="{9349E069-E4F3-4CA7-9BD4-48D673E0C2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5" name="Picture 4">
            <a:extLst>
              <a:ext uri="{FF2B5EF4-FFF2-40B4-BE49-F238E27FC236}">
                <a16:creationId xmlns:a16="http://schemas.microsoft.com/office/drawing/2014/main" id="{34A10D5E-2852-457A-8A4E-8299B77C606A}"/>
              </a:ext>
            </a:extLst>
          </p:cNvPr>
          <p:cNvPicPr>
            <a:picLocks noChangeAspect="1"/>
          </p:cNvPicPr>
          <p:nvPr/>
        </p:nvPicPr>
        <p:blipFill rotWithShape="1">
          <a:blip r:embed="rId2"/>
          <a:srcRect l="17291" t="44071" r="50000" b="35967"/>
          <a:stretch/>
        </p:blipFill>
        <p:spPr>
          <a:xfrm>
            <a:off x="3302517" y="700833"/>
            <a:ext cx="3622698" cy="124304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4">
            <a:extLst>
              <a:ext uri="{FF2B5EF4-FFF2-40B4-BE49-F238E27FC236}">
                <a16:creationId xmlns:a16="http://schemas.microsoft.com/office/drawing/2014/main" id="{29075C54-B231-4871-854C-3B5ECD8C6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724" y="2169130"/>
            <a:ext cx="2857461" cy="24339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7443670-F854-4580-8E00-657CFDB990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185" y="2043907"/>
            <a:ext cx="3097372" cy="268438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1CAF5E4-CC07-6D46-964B-C228280190F8}"/>
              </a:ext>
            </a:extLst>
          </p:cNvPr>
          <p:cNvSpPr/>
          <p:nvPr/>
        </p:nvSpPr>
        <p:spPr>
          <a:xfrm>
            <a:off x="3931391" y="981080"/>
            <a:ext cx="2463801" cy="1882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3162DA0-043B-E34E-A997-A292B7E5C1CE}"/>
              </a:ext>
            </a:extLst>
          </p:cNvPr>
          <p:cNvSpPr/>
          <p:nvPr/>
        </p:nvSpPr>
        <p:spPr>
          <a:xfrm>
            <a:off x="4024398" y="4699635"/>
            <a:ext cx="1356462" cy="253916"/>
          </a:xfrm>
          <a:prstGeom prst="rect">
            <a:avLst/>
          </a:prstGeom>
        </p:spPr>
        <p:txBody>
          <a:bodyPr wrap="none">
            <a:spAutoFit/>
          </a:bodyPr>
          <a:lstStyle/>
          <a:p>
            <a:r>
              <a:rPr lang="en-US" sz="1050" b="1" dirty="0" err="1"/>
              <a:t>Shap</a:t>
            </a:r>
            <a:r>
              <a:rPr lang="en-US" sz="1050" b="1" dirty="0"/>
              <a:t> visualization</a:t>
            </a:r>
            <a:endParaRPr lang="en-US" sz="1050" dirty="0"/>
          </a:p>
        </p:txBody>
      </p:sp>
      <p:sp>
        <p:nvSpPr>
          <p:cNvPr id="10" name="Text Placeholder 2">
            <a:extLst>
              <a:ext uri="{FF2B5EF4-FFF2-40B4-BE49-F238E27FC236}">
                <a16:creationId xmlns:a16="http://schemas.microsoft.com/office/drawing/2014/main" id="{63F9A209-4F71-354D-9C92-0F9B04C2F86A}"/>
              </a:ext>
            </a:extLst>
          </p:cNvPr>
          <p:cNvSpPr>
            <a:spLocks noGrp="1"/>
          </p:cNvSpPr>
          <p:nvPr>
            <p:ph type="body" idx="1"/>
          </p:nvPr>
        </p:nvSpPr>
        <p:spPr>
          <a:xfrm>
            <a:off x="159403" y="3356526"/>
            <a:ext cx="2049197" cy="1311867"/>
          </a:xfrm>
        </p:spPr>
        <p:txBody>
          <a:bodyPr/>
          <a:lstStyle/>
          <a:p>
            <a:pPr marL="101600" indent="0">
              <a:buNone/>
            </a:pPr>
            <a:r>
              <a:rPr lang="en-US" sz="1600" dirty="0"/>
              <a:t>We can see here, which parameters influence more on our model in order to predict a class category.</a:t>
            </a:r>
            <a:endParaRPr lang="he-IL" sz="1600" dirty="0"/>
          </a:p>
        </p:txBody>
      </p:sp>
    </p:spTree>
    <p:extLst>
      <p:ext uri="{BB962C8B-B14F-4D97-AF65-F5344CB8AC3E}">
        <p14:creationId xmlns:p14="http://schemas.microsoft.com/office/powerpoint/2010/main" val="2607527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0887-A399-487A-8EF4-0DDC1866082A}"/>
              </a:ext>
            </a:extLst>
          </p:cNvPr>
          <p:cNvSpPr>
            <a:spLocks noGrp="1"/>
          </p:cNvSpPr>
          <p:nvPr>
            <p:ph type="title"/>
          </p:nvPr>
        </p:nvSpPr>
        <p:spPr>
          <a:xfrm>
            <a:off x="0" y="540425"/>
            <a:ext cx="2208600" cy="2630400"/>
          </a:xfrm>
        </p:spPr>
        <p:txBody>
          <a:bodyPr/>
          <a:lstStyle/>
          <a:p>
            <a:pPr algn="ctr"/>
            <a:r>
              <a:rPr lang="en-US" sz="2400" b="1" dirty="0" err="1"/>
              <a:t>Xgboost</a:t>
            </a:r>
            <a:br>
              <a:rPr lang="en-US" sz="2400" b="1" dirty="0"/>
            </a:br>
            <a:r>
              <a:rPr lang="en-US" sz="2400" b="1" dirty="0"/>
              <a:t>Classifier Model</a:t>
            </a:r>
            <a:endParaRPr lang="en-US" sz="2400" dirty="0"/>
          </a:p>
        </p:txBody>
      </p:sp>
      <p:sp>
        <p:nvSpPr>
          <p:cNvPr id="4" name="Slide Number Placeholder 3">
            <a:extLst>
              <a:ext uri="{FF2B5EF4-FFF2-40B4-BE49-F238E27FC236}">
                <a16:creationId xmlns:a16="http://schemas.microsoft.com/office/drawing/2014/main" id="{9349E069-E4F3-4CA7-9BD4-48D673E0C2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6" name="Picture 5">
            <a:extLst>
              <a:ext uri="{FF2B5EF4-FFF2-40B4-BE49-F238E27FC236}">
                <a16:creationId xmlns:a16="http://schemas.microsoft.com/office/drawing/2014/main" id="{225111CA-C911-4FBD-B617-96352227CE88}"/>
              </a:ext>
            </a:extLst>
          </p:cNvPr>
          <p:cNvPicPr>
            <a:picLocks noChangeAspect="1"/>
          </p:cNvPicPr>
          <p:nvPr/>
        </p:nvPicPr>
        <p:blipFill rotWithShape="1">
          <a:blip r:embed="rId3"/>
          <a:srcRect l="17396" t="34437" r="50000" b="45553"/>
          <a:stretch/>
        </p:blipFill>
        <p:spPr>
          <a:xfrm>
            <a:off x="3192987" y="614863"/>
            <a:ext cx="3940610" cy="13597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4">
            <a:extLst>
              <a:ext uri="{FF2B5EF4-FFF2-40B4-BE49-F238E27FC236}">
                <a16:creationId xmlns:a16="http://schemas.microsoft.com/office/drawing/2014/main" id="{86FE431D-D9F1-4D74-8280-2CDAF8CF4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1008" y="2146477"/>
            <a:ext cx="2828097" cy="24089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1E13801C-02A5-40EF-A6A8-57F17A876D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1052" y="2049070"/>
            <a:ext cx="3176264" cy="275276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A6ACC0F-9472-C940-9632-8AC1828EFC0D}"/>
              </a:ext>
            </a:extLst>
          </p:cNvPr>
          <p:cNvSpPr/>
          <p:nvPr/>
        </p:nvSpPr>
        <p:spPr>
          <a:xfrm>
            <a:off x="4024398" y="4699635"/>
            <a:ext cx="1356462" cy="253916"/>
          </a:xfrm>
          <a:prstGeom prst="rect">
            <a:avLst/>
          </a:prstGeom>
        </p:spPr>
        <p:txBody>
          <a:bodyPr wrap="none">
            <a:spAutoFit/>
          </a:bodyPr>
          <a:lstStyle/>
          <a:p>
            <a:r>
              <a:rPr lang="en-US" sz="1050" b="1" dirty="0" err="1"/>
              <a:t>Shap</a:t>
            </a:r>
            <a:r>
              <a:rPr lang="en-US" sz="1050" b="1" dirty="0"/>
              <a:t> visualization</a:t>
            </a:r>
            <a:endParaRPr lang="en-US" sz="1050" dirty="0"/>
          </a:p>
        </p:txBody>
      </p:sp>
      <p:sp>
        <p:nvSpPr>
          <p:cNvPr id="10" name="Rectangle 9">
            <a:extLst>
              <a:ext uri="{FF2B5EF4-FFF2-40B4-BE49-F238E27FC236}">
                <a16:creationId xmlns:a16="http://schemas.microsoft.com/office/drawing/2014/main" id="{C5465381-B034-2F46-A3CC-7DB40494D2B8}"/>
              </a:ext>
            </a:extLst>
          </p:cNvPr>
          <p:cNvSpPr/>
          <p:nvPr/>
        </p:nvSpPr>
        <p:spPr>
          <a:xfrm>
            <a:off x="3956792" y="904880"/>
            <a:ext cx="2463801" cy="1882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7371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E9324-BB2E-47DF-8D0B-03BF13EB6E45}"/>
              </a:ext>
            </a:extLst>
          </p:cNvPr>
          <p:cNvSpPr>
            <a:spLocks noGrp="1"/>
          </p:cNvSpPr>
          <p:nvPr>
            <p:ph type="title"/>
          </p:nvPr>
        </p:nvSpPr>
        <p:spPr/>
        <p:txBody>
          <a:bodyPr/>
          <a:lstStyle/>
          <a:p>
            <a:pPr algn="ctr"/>
            <a:r>
              <a:rPr lang="en-US" sz="2400" b="1" dirty="0"/>
              <a:t>Random Forest</a:t>
            </a:r>
            <a:br>
              <a:rPr lang="en-US" sz="2400" b="1" dirty="0"/>
            </a:br>
            <a:r>
              <a:rPr lang="en-US" sz="2400" b="1" dirty="0"/>
              <a:t>Model</a:t>
            </a:r>
            <a:endParaRPr lang="en-US" sz="2400" dirty="0"/>
          </a:p>
        </p:txBody>
      </p:sp>
      <p:sp>
        <p:nvSpPr>
          <p:cNvPr id="3" name="Text Placeholder 2">
            <a:extLst>
              <a:ext uri="{FF2B5EF4-FFF2-40B4-BE49-F238E27FC236}">
                <a16:creationId xmlns:a16="http://schemas.microsoft.com/office/drawing/2014/main" id="{2140F698-104D-43A1-A61F-E36E3824589D}"/>
              </a:ext>
            </a:extLst>
          </p:cNvPr>
          <p:cNvSpPr>
            <a:spLocks noGrp="1"/>
          </p:cNvSpPr>
          <p:nvPr>
            <p:ph type="body" idx="1"/>
          </p:nvPr>
        </p:nvSpPr>
        <p:spPr>
          <a:xfrm>
            <a:off x="2825684" y="614863"/>
            <a:ext cx="5292300" cy="1956887"/>
          </a:xfrm>
        </p:spPr>
        <p:txBody>
          <a:bodyPr/>
          <a:lstStyle/>
          <a:p>
            <a:pPr marL="101600" indent="0">
              <a:buNone/>
            </a:pPr>
            <a:r>
              <a:rPr lang="en-US" sz="1800" b="1" dirty="0"/>
              <a:t>Random Forest Model: </a:t>
            </a:r>
          </a:p>
          <a:p>
            <a:pPr marL="101600" indent="0">
              <a:buNone/>
            </a:pPr>
            <a:r>
              <a:rPr lang="en-US" sz="1800" dirty="0"/>
              <a:t>We ran a random forest model with these parameters: </a:t>
            </a:r>
          </a:p>
          <a:p>
            <a:pPr>
              <a:buFontTx/>
              <a:buChar char="-"/>
            </a:pPr>
            <a:r>
              <a:rPr lang="en-US" sz="1600" dirty="0"/>
              <a:t># Estimators = 16</a:t>
            </a:r>
          </a:p>
          <a:p>
            <a:pPr>
              <a:buFontTx/>
              <a:buChar char="-"/>
            </a:pPr>
            <a:r>
              <a:rPr lang="en-US" sz="1600" dirty="0"/>
              <a:t>Max. tree depth = 20</a:t>
            </a:r>
          </a:p>
        </p:txBody>
      </p:sp>
      <p:sp>
        <p:nvSpPr>
          <p:cNvPr id="4" name="Slide Number Placeholder 3">
            <a:extLst>
              <a:ext uri="{FF2B5EF4-FFF2-40B4-BE49-F238E27FC236}">
                <a16:creationId xmlns:a16="http://schemas.microsoft.com/office/drawing/2014/main" id="{F4A419EB-E0F4-4878-BEA9-94FBCAA8EC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8" name="Picture 7">
            <a:extLst>
              <a:ext uri="{FF2B5EF4-FFF2-40B4-BE49-F238E27FC236}">
                <a16:creationId xmlns:a16="http://schemas.microsoft.com/office/drawing/2014/main" id="{8EECE42C-3106-4F03-A3CA-B5C3431902B2}"/>
              </a:ext>
            </a:extLst>
          </p:cNvPr>
          <p:cNvPicPr>
            <a:picLocks noChangeAspect="1"/>
          </p:cNvPicPr>
          <p:nvPr/>
        </p:nvPicPr>
        <p:blipFill rotWithShape="1">
          <a:blip r:embed="rId2"/>
          <a:srcRect l="17917" t="38328" r="50000" b="42033"/>
          <a:stretch/>
        </p:blipFill>
        <p:spPr>
          <a:xfrm>
            <a:off x="2627006" y="2942225"/>
            <a:ext cx="3889988" cy="13387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Rectangle 5">
            <a:extLst>
              <a:ext uri="{FF2B5EF4-FFF2-40B4-BE49-F238E27FC236}">
                <a16:creationId xmlns:a16="http://schemas.microsoft.com/office/drawing/2014/main" id="{E12213C1-81FF-184C-B819-05F1028919C2}"/>
              </a:ext>
            </a:extLst>
          </p:cNvPr>
          <p:cNvSpPr/>
          <p:nvPr/>
        </p:nvSpPr>
        <p:spPr>
          <a:xfrm>
            <a:off x="3347191" y="3215276"/>
            <a:ext cx="2463801" cy="1882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C5CDE868-05BA-B341-8636-EA7A1BC5D383}"/>
              </a:ext>
            </a:extLst>
          </p:cNvPr>
          <p:cNvSpPr txBox="1">
            <a:spLocks/>
          </p:cNvSpPr>
          <p:nvPr/>
        </p:nvSpPr>
        <p:spPr>
          <a:xfrm>
            <a:off x="105692" y="3560350"/>
            <a:ext cx="2620575" cy="53293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1pPr>
            <a:lvl2pPr marL="914400" marR="0" lvl="1"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2pPr>
            <a:lvl3pPr marL="1371600" marR="0" lvl="2"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3pPr>
            <a:lvl4pPr marL="1828800" marR="0" lvl="3"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4pPr>
            <a:lvl5pPr marL="2286000" marR="0" lvl="4"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5pPr>
            <a:lvl6pPr marL="2743200" marR="0" lvl="5"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6pPr>
            <a:lvl7pPr marL="3200400" marR="0" lvl="6"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7pPr>
            <a:lvl8pPr marL="3657600" marR="0" lvl="7"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8pPr>
            <a:lvl9pPr marL="4114800" marR="0" lvl="8" indent="-355600" algn="l" rtl="0">
              <a:lnSpc>
                <a:spcPct val="100000"/>
              </a:lnSpc>
              <a:spcBef>
                <a:spcPts val="1000"/>
              </a:spcBef>
              <a:spcAft>
                <a:spcPts val="100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9pPr>
          </a:lstStyle>
          <a:p>
            <a:pPr marL="101600" indent="0">
              <a:buNone/>
            </a:pPr>
            <a:r>
              <a:rPr lang="en-US" dirty="0"/>
              <a:t>A slightly improve!!</a:t>
            </a:r>
            <a:endParaRPr lang="he-IL" dirty="0"/>
          </a:p>
        </p:txBody>
      </p:sp>
    </p:spTree>
    <p:extLst>
      <p:ext uri="{BB962C8B-B14F-4D97-AF65-F5344CB8AC3E}">
        <p14:creationId xmlns:p14="http://schemas.microsoft.com/office/powerpoint/2010/main" val="2257970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DE574-4C7F-4B19-859F-08E5CEFB91CB}"/>
              </a:ext>
            </a:extLst>
          </p:cNvPr>
          <p:cNvSpPr>
            <a:spLocks noGrp="1"/>
          </p:cNvSpPr>
          <p:nvPr>
            <p:ph type="title"/>
          </p:nvPr>
        </p:nvSpPr>
        <p:spPr/>
        <p:txBody>
          <a:bodyPr/>
          <a:lstStyle/>
          <a:p>
            <a:pPr algn="ctr"/>
            <a:r>
              <a:rPr lang="en-US" sz="2400" b="1" dirty="0"/>
              <a:t>K-</a:t>
            </a:r>
            <a:r>
              <a:rPr lang="en-US" sz="2400" b="1" dirty="0" err="1"/>
              <a:t>Nearset</a:t>
            </a:r>
            <a:r>
              <a:rPr lang="en-US" sz="2400" b="1" dirty="0"/>
              <a:t> </a:t>
            </a:r>
            <a:r>
              <a:rPr lang="en-US" sz="2400" b="1" dirty="0" err="1"/>
              <a:t>Neighbours</a:t>
            </a:r>
            <a:r>
              <a:rPr lang="en-US" sz="2400" b="1" dirty="0"/>
              <a:t> Model</a:t>
            </a:r>
            <a:endParaRPr lang="en-US" sz="2400" dirty="0"/>
          </a:p>
        </p:txBody>
      </p:sp>
      <p:sp>
        <p:nvSpPr>
          <p:cNvPr id="3" name="Text Placeholder 2">
            <a:extLst>
              <a:ext uri="{FF2B5EF4-FFF2-40B4-BE49-F238E27FC236}">
                <a16:creationId xmlns:a16="http://schemas.microsoft.com/office/drawing/2014/main" id="{20754CC5-CD70-48D3-A4CD-4541613A2E7A}"/>
              </a:ext>
            </a:extLst>
          </p:cNvPr>
          <p:cNvSpPr>
            <a:spLocks noGrp="1"/>
          </p:cNvSpPr>
          <p:nvPr>
            <p:ph type="body" idx="1"/>
          </p:nvPr>
        </p:nvSpPr>
        <p:spPr>
          <a:xfrm>
            <a:off x="2911400" y="614863"/>
            <a:ext cx="5292300" cy="1730404"/>
          </a:xfrm>
        </p:spPr>
        <p:txBody>
          <a:bodyPr/>
          <a:lstStyle/>
          <a:p>
            <a:pPr marL="101600" indent="0">
              <a:buNone/>
            </a:pPr>
            <a:r>
              <a:rPr lang="en-US" b="1" dirty="0"/>
              <a:t>K-</a:t>
            </a:r>
            <a:r>
              <a:rPr lang="en-US" b="1" dirty="0" err="1"/>
              <a:t>Nearset</a:t>
            </a:r>
            <a:r>
              <a:rPr lang="en-US" b="1" dirty="0"/>
              <a:t> </a:t>
            </a:r>
            <a:r>
              <a:rPr lang="en-US" b="1" dirty="0" err="1"/>
              <a:t>Neighbours</a:t>
            </a:r>
            <a:r>
              <a:rPr lang="en-US" b="1" dirty="0"/>
              <a:t> Model: </a:t>
            </a:r>
          </a:p>
          <a:p>
            <a:pPr marL="101600" indent="0">
              <a:buNone/>
            </a:pPr>
            <a:r>
              <a:rPr lang="en-US" sz="1600" dirty="0"/>
              <a:t>With the parameters: </a:t>
            </a:r>
          </a:p>
          <a:p>
            <a:pPr>
              <a:buFontTx/>
              <a:buChar char="-"/>
            </a:pPr>
            <a:r>
              <a:rPr lang="en-US" sz="1600" dirty="0"/>
              <a:t>K = 5</a:t>
            </a:r>
          </a:p>
          <a:p>
            <a:pPr>
              <a:buFontTx/>
              <a:buChar char="-"/>
            </a:pPr>
            <a:r>
              <a:rPr lang="en-US" sz="1600" dirty="0"/>
              <a:t>Metric Distance – </a:t>
            </a:r>
            <a:r>
              <a:rPr lang="en-US" sz="1600" dirty="0" err="1"/>
              <a:t>Eucledian</a:t>
            </a:r>
            <a:endParaRPr lang="en-US" sz="1600" dirty="0"/>
          </a:p>
          <a:p>
            <a:pPr>
              <a:buFontTx/>
              <a:buChar char="-"/>
            </a:pPr>
            <a:endParaRPr lang="en-US" dirty="0"/>
          </a:p>
        </p:txBody>
      </p:sp>
      <p:sp>
        <p:nvSpPr>
          <p:cNvPr id="4" name="Slide Number Placeholder 3">
            <a:extLst>
              <a:ext uri="{FF2B5EF4-FFF2-40B4-BE49-F238E27FC236}">
                <a16:creationId xmlns:a16="http://schemas.microsoft.com/office/drawing/2014/main" id="{67D6393F-23B2-427C-B9E5-EBC3B13D57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5" name="Picture 4">
            <a:extLst>
              <a:ext uri="{FF2B5EF4-FFF2-40B4-BE49-F238E27FC236}">
                <a16:creationId xmlns:a16="http://schemas.microsoft.com/office/drawing/2014/main" id="{EE650BA8-90A9-4BCE-94A2-AC92D9462EC0}"/>
              </a:ext>
            </a:extLst>
          </p:cNvPr>
          <p:cNvPicPr>
            <a:picLocks noChangeAspect="1"/>
          </p:cNvPicPr>
          <p:nvPr/>
        </p:nvPicPr>
        <p:blipFill rotWithShape="1">
          <a:blip r:embed="rId2"/>
          <a:srcRect l="17292" t="39068" r="50000" b="41107"/>
          <a:stretch/>
        </p:blipFill>
        <p:spPr>
          <a:xfrm>
            <a:off x="2911400" y="2650213"/>
            <a:ext cx="4192780" cy="14287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Rectangle 5">
            <a:extLst>
              <a:ext uri="{FF2B5EF4-FFF2-40B4-BE49-F238E27FC236}">
                <a16:creationId xmlns:a16="http://schemas.microsoft.com/office/drawing/2014/main" id="{06D6BA28-4A64-DF49-BFFC-8BC02A27B568}"/>
              </a:ext>
            </a:extLst>
          </p:cNvPr>
          <p:cNvSpPr/>
          <p:nvPr/>
        </p:nvSpPr>
        <p:spPr>
          <a:xfrm>
            <a:off x="3775889" y="2965721"/>
            <a:ext cx="2497911" cy="2241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E7C1B0ED-B8D4-5A47-A771-29063D68087B}"/>
              </a:ext>
            </a:extLst>
          </p:cNvPr>
          <p:cNvSpPr txBox="1">
            <a:spLocks/>
          </p:cNvSpPr>
          <p:nvPr/>
        </p:nvSpPr>
        <p:spPr>
          <a:xfrm>
            <a:off x="367025" y="3364588"/>
            <a:ext cx="2620575" cy="163151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1pPr>
            <a:lvl2pPr marL="914400" marR="0" lvl="1"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2pPr>
            <a:lvl3pPr marL="1371600" marR="0" lvl="2"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3pPr>
            <a:lvl4pPr marL="1828800" marR="0" lvl="3"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4pPr>
            <a:lvl5pPr marL="2286000" marR="0" lvl="4"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5pPr>
            <a:lvl6pPr marL="2743200" marR="0" lvl="5"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6pPr>
            <a:lvl7pPr marL="3200400" marR="0" lvl="6"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7pPr>
            <a:lvl8pPr marL="3657600" marR="0" lvl="7"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8pPr>
            <a:lvl9pPr marL="4114800" marR="0" lvl="8" indent="-355600" algn="l" rtl="0">
              <a:lnSpc>
                <a:spcPct val="100000"/>
              </a:lnSpc>
              <a:spcBef>
                <a:spcPts val="1000"/>
              </a:spcBef>
              <a:spcAft>
                <a:spcPts val="100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9pPr>
          </a:lstStyle>
          <a:p>
            <a:pPr marL="101600" indent="0">
              <a:buNone/>
            </a:pPr>
            <a:r>
              <a:rPr lang="en-US" sz="1400" dirty="0"/>
              <a:t>Now our recall get’s better but our accuracy it’s smaller.</a:t>
            </a:r>
          </a:p>
          <a:p>
            <a:pPr marL="101600" indent="0" algn="ctr">
              <a:buNone/>
            </a:pPr>
            <a:r>
              <a:rPr lang="en-US" sz="1400" dirty="0"/>
              <a:t>NO FREE LUNCH</a:t>
            </a:r>
            <a:endParaRPr lang="he-IL" sz="1400" dirty="0"/>
          </a:p>
        </p:txBody>
      </p:sp>
    </p:spTree>
    <p:extLst>
      <p:ext uri="{BB962C8B-B14F-4D97-AF65-F5344CB8AC3E}">
        <p14:creationId xmlns:p14="http://schemas.microsoft.com/office/powerpoint/2010/main" val="2204324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0CDAD-C971-F441-A4FB-5C164EAB109C}"/>
              </a:ext>
            </a:extLst>
          </p:cNvPr>
          <p:cNvSpPr>
            <a:spLocks noGrp="1"/>
          </p:cNvSpPr>
          <p:nvPr>
            <p:ph type="title"/>
          </p:nvPr>
        </p:nvSpPr>
        <p:spPr/>
        <p:txBody>
          <a:bodyPr/>
          <a:lstStyle/>
          <a:p>
            <a:pPr algn="ctr"/>
            <a:r>
              <a:rPr lang="en-US" sz="2400" b="1" dirty="0"/>
              <a:t>The unbalanced database problem</a:t>
            </a:r>
            <a:endParaRPr lang="en-US" sz="2400" dirty="0"/>
          </a:p>
        </p:txBody>
      </p:sp>
      <p:sp>
        <p:nvSpPr>
          <p:cNvPr id="3" name="Text Placeholder 2">
            <a:extLst>
              <a:ext uri="{FF2B5EF4-FFF2-40B4-BE49-F238E27FC236}">
                <a16:creationId xmlns:a16="http://schemas.microsoft.com/office/drawing/2014/main" id="{FB7CF7A1-EA1D-854F-A090-3501F346D1B6}"/>
              </a:ext>
            </a:extLst>
          </p:cNvPr>
          <p:cNvSpPr>
            <a:spLocks noGrp="1"/>
          </p:cNvSpPr>
          <p:nvPr>
            <p:ph type="body" idx="1"/>
          </p:nvPr>
        </p:nvSpPr>
        <p:spPr>
          <a:xfrm>
            <a:off x="2743200" y="1033399"/>
            <a:ext cx="5450975" cy="3586013"/>
          </a:xfrm>
        </p:spPr>
        <p:txBody>
          <a:bodyPr/>
          <a:lstStyle/>
          <a:p>
            <a:r>
              <a:rPr lang="en-US" sz="1600" dirty="0"/>
              <a:t>We can see that because our dataset is un-balanced, our models tend to predict '1' (shot made) most of the time, as we can see for instance by the confusion matrix of the logistic regression model – </a:t>
            </a:r>
          </a:p>
          <a:p>
            <a:endParaRPr lang="en-US" sz="1600" dirty="0"/>
          </a:p>
          <a:p>
            <a:endParaRPr lang="en-US" sz="1600" dirty="0"/>
          </a:p>
          <a:p>
            <a:endParaRPr lang="en-US" sz="1600" dirty="0"/>
          </a:p>
          <a:p>
            <a:pPr marL="101600" indent="0">
              <a:buNone/>
            </a:pPr>
            <a:r>
              <a:rPr lang="en-US" sz="1600" dirty="0"/>
              <a:t>This tendency to predict mostly ‘1’ cause the recall of the lower represented class (‘0’) to be extremely low.</a:t>
            </a:r>
          </a:p>
          <a:p>
            <a:pPr marL="101600" indent="0">
              <a:buNone/>
            </a:pPr>
            <a:r>
              <a:rPr lang="en-US" sz="1600" dirty="0"/>
              <a:t>Our goal is to make this recall higher while not decreasing the accuracy metric.</a:t>
            </a:r>
          </a:p>
        </p:txBody>
      </p:sp>
      <p:sp>
        <p:nvSpPr>
          <p:cNvPr id="4" name="Slide Number Placeholder 3">
            <a:extLst>
              <a:ext uri="{FF2B5EF4-FFF2-40B4-BE49-F238E27FC236}">
                <a16:creationId xmlns:a16="http://schemas.microsoft.com/office/drawing/2014/main" id="{65E611D0-3288-914C-B7EC-BEB6FC7998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7" name="Picture 6">
            <a:extLst>
              <a:ext uri="{FF2B5EF4-FFF2-40B4-BE49-F238E27FC236}">
                <a16:creationId xmlns:a16="http://schemas.microsoft.com/office/drawing/2014/main" id="{C1862479-D931-4165-8415-C3EBA223D45F}"/>
              </a:ext>
            </a:extLst>
          </p:cNvPr>
          <p:cNvPicPr>
            <a:picLocks noChangeAspect="1"/>
          </p:cNvPicPr>
          <p:nvPr/>
        </p:nvPicPr>
        <p:blipFill>
          <a:blip r:embed="rId3"/>
          <a:stretch>
            <a:fillRect/>
          </a:stretch>
        </p:blipFill>
        <p:spPr>
          <a:xfrm>
            <a:off x="6861382" y="1936688"/>
            <a:ext cx="1751111" cy="1120811"/>
          </a:xfrm>
          <a:prstGeom prst="rect">
            <a:avLst/>
          </a:prstGeom>
        </p:spPr>
      </p:pic>
    </p:spTree>
    <p:extLst>
      <p:ext uri="{BB962C8B-B14F-4D97-AF65-F5344CB8AC3E}">
        <p14:creationId xmlns:p14="http://schemas.microsoft.com/office/powerpoint/2010/main" val="3715237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A2D507-9660-9742-8B8D-E107570644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7" name="Text Placeholder 2">
            <a:extLst>
              <a:ext uri="{FF2B5EF4-FFF2-40B4-BE49-F238E27FC236}">
                <a16:creationId xmlns:a16="http://schemas.microsoft.com/office/drawing/2014/main" id="{38F1D8A7-16EC-624A-A5E4-53671FC3EC23}"/>
              </a:ext>
            </a:extLst>
          </p:cNvPr>
          <p:cNvSpPr txBox="1">
            <a:spLocks/>
          </p:cNvSpPr>
          <p:nvPr/>
        </p:nvSpPr>
        <p:spPr>
          <a:xfrm>
            <a:off x="2825684" y="614862"/>
            <a:ext cx="5292300" cy="368620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1pPr>
            <a:lvl2pPr marL="914400" marR="0" lvl="1"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2pPr>
            <a:lvl3pPr marL="1371600" marR="0" lvl="2"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3pPr>
            <a:lvl4pPr marL="1828800" marR="0" lvl="3"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4pPr>
            <a:lvl5pPr marL="2286000" marR="0" lvl="4"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5pPr>
            <a:lvl6pPr marL="2743200" marR="0" lvl="5"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6pPr>
            <a:lvl7pPr marL="3200400" marR="0" lvl="6"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7pPr>
            <a:lvl8pPr marL="3657600" marR="0" lvl="7"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8pPr>
            <a:lvl9pPr marL="4114800" marR="0" lvl="8" indent="-355600" algn="l" rtl="0">
              <a:lnSpc>
                <a:spcPct val="100000"/>
              </a:lnSpc>
              <a:spcBef>
                <a:spcPts val="1000"/>
              </a:spcBef>
              <a:spcAft>
                <a:spcPts val="100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9pPr>
          </a:lstStyle>
          <a:p>
            <a:pPr marL="101600" indent="0">
              <a:buNone/>
            </a:pPr>
            <a:r>
              <a:rPr lang="en-US" sz="1800" dirty="0"/>
              <a:t>We oversample the smaller class, so there is an equal amount of misses and scores in both  train and test. This can be achieved by simply duplicating examples from the minority class in the training dataset prior to fitting a model. </a:t>
            </a:r>
          </a:p>
          <a:p>
            <a:pPr marL="101600" indent="0" algn="ctr" fontAlgn="base">
              <a:buNone/>
            </a:pPr>
            <a:r>
              <a:rPr lang="en-US" sz="1800" b="1" u="sng" dirty="0"/>
              <a:t>SMOTE</a:t>
            </a:r>
            <a:r>
              <a:rPr lang="en-US" sz="1800" dirty="0"/>
              <a:t> </a:t>
            </a:r>
          </a:p>
          <a:p>
            <a:pPr marL="101600" indent="0" algn="ctr" fontAlgn="base">
              <a:buNone/>
            </a:pPr>
            <a:r>
              <a:rPr lang="en-US" sz="1800" dirty="0"/>
              <a:t>Synthetic Minority Oversampling Technique</a:t>
            </a:r>
          </a:p>
          <a:p>
            <a:pPr marL="101600" indent="0">
              <a:buNone/>
            </a:pPr>
            <a:r>
              <a:rPr lang="en-US" sz="1800" dirty="0"/>
              <a:t>SMOTE works by selecting examples that are close in the feature space, drawing a line between the examples in the feature space and drawing a new sample at a point along that line.</a:t>
            </a:r>
          </a:p>
          <a:p>
            <a:pPr marL="101600" indent="0">
              <a:buFont typeface="Lato Light"/>
              <a:buNone/>
            </a:pPr>
            <a:endParaRPr lang="en-US" sz="1800" dirty="0"/>
          </a:p>
          <a:p>
            <a:pPr marL="101600" indent="0">
              <a:buFont typeface="Lato Light"/>
              <a:buNone/>
            </a:pPr>
            <a:endParaRPr lang="en-US" sz="1800" dirty="0"/>
          </a:p>
          <a:p>
            <a:pPr marL="101600" indent="0">
              <a:buFont typeface="Lato Light"/>
              <a:buNone/>
            </a:pPr>
            <a:endParaRPr lang="en-US" sz="1800" dirty="0"/>
          </a:p>
          <a:p>
            <a:pPr marL="101600" indent="0">
              <a:buFont typeface="Lato Light"/>
              <a:buNone/>
            </a:pPr>
            <a:endParaRPr lang="en-US" sz="1800" dirty="0"/>
          </a:p>
          <a:p>
            <a:pPr marL="101600" indent="0">
              <a:buFont typeface="Lato Light"/>
              <a:buNone/>
            </a:pPr>
            <a:r>
              <a:rPr lang="en-US" sz="1800" dirty="0"/>
              <a:t> </a:t>
            </a:r>
          </a:p>
        </p:txBody>
      </p:sp>
      <p:sp>
        <p:nvSpPr>
          <p:cNvPr id="14" name="Title 1">
            <a:extLst>
              <a:ext uri="{FF2B5EF4-FFF2-40B4-BE49-F238E27FC236}">
                <a16:creationId xmlns:a16="http://schemas.microsoft.com/office/drawing/2014/main" id="{6C4FB0D2-D38B-8846-8E8F-FE76002DF975}"/>
              </a:ext>
            </a:extLst>
          </p:cNvPr>
          <p:cNvSpPr txBox="1">
            <a:spLocks/>
          </p:cNvSpPr>
          <p:nvPr/>
        </p:nvSpPr>
        <p:spPr>
          <a:xfrm>
            <a:off x="-159319" y="614862"/>
            <a:ext cx="2773335" cy="26304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US" dirty="0"/>
              <a:t>Trying to balance </a:t>
            </a:r>
          </a:p>
          <a:p>
            <a:pPr algn="ctr"/>
            <a:r>
              <a:rPr lang="en-US" dirty="0"/>
              <a:t>the database.</a:t>
            </a:r>
          </a:p>
          <a:p>
            <a:pPr algn="ctr"/>
            <a:endParaRPr lang="en-US" dirty="0"/>
          </a:p>
          <a:p>
            <a:pPr algn="ctr"/>
            <a:r>
              <a:rPr lang="en-US" b="1" dirty="0"/>
              <a:t>OVERSAMPLING</a:t>
            </a:r>
          </a:p>
        </p:txBody>
      </p:sp>
    </p:spTree>
    <p:extLst>
      <p:ext uri="{BB962C8B-B14F-4D97-AF65-F5344CB8AC3E}">
        <p14:creationId xmlns:p14="http://schemas.microsoft.com/office/powerpoint/2010/main" val="1625848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59607-CDC8-4E4C-9151-0EE2ED17266A}"/>
              </a:ext>
            </a:extLst>
          </p:cNvPr>
          <p:cNvSpPr>
            <a:spLocks noGrp="1"/>
          </p:cNvSpPr>
          <p:nvPr>
            <p:ph type="title"/>
          </p:nvPr>
        </p:nvSpPr>
        <p:spPr>
          <a:xfrm>
            <a:off x="237209" y="551009"/>
            <a:ext cx="2142000" cy="2630400"/>
          </a:xfrm>
        </p:spPr>
        <p:txBody>
          <a:bodyPr/>
          <a:lstStyle/>
          <a:p>
            <a:r>
              <a:rPr lang="en-US" sz="3600" dirty="0"/>
              <a:t>SMOTE</a:t>
            </a:r>
          </a:p>
        </p:txBody>
      </p:sp>
      <p:sp>
        <p:nvSpPr>
          <p:cNvPr id="4" name="Slide Number Placeholder 3">
            <a:extLst>
              <a:ext uri="{FF2B5EF4-FFF2-40B4-BE49-F238E27FC236}">
                <a16:creationId xmlns:a16="http://schemas.microsoft.com/office/drawing/2014/main" id="{7D150F32-DF44-E94B-A2F3-9F58D47CBD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6" name="Picture 5">
            <a:extLst>
              <a:ext uri="{FF2B5EF4-FFF2-40B4-BE49-F238E27FC236}">
                <a16:creationId xmlns:a16="http://schemas.microsoft.com/office/drawing/2014/main" id="{03CD715B-42D2-1649-BC23-9B2D6062A52B}"/>
              </a:ext>
            </a:extLst>
          </p:cNvPr>
          <p:cNvPicPr>
            <a:picLocks noChangeAspect="1"/>
          </p:cNvPicPr>
          <p:nvPr/>
        </p:nvPicPr>
        <p:blipFill>
          <a:blip r:embed="rId2"/>
          <a:stretch>
            <a:fillRect/>
          </a:stretch>
        </p:blipFill>
        <p:spPr>
          <a:xfrm>
            <a:off x="2285869" y="955597"/>
            <a:ext cx="2835249" cy="2829004"/>
          </a:xfrm>
          <a:prstGeom prst="rect">
            <a:avLst/>
          </a:prstGeom>
        </p:spPr>
      </p:pic>
      <p:pic>
        <p:nvPicPr>
          <p:cNvPr id="7" name="Picture 6">
            <a:extLst>
              <a:ext uri="{FF2B5EF4-FFF2-40B4-BE49-F238E27FC236}">
                <a16:creationId xmlns:a16="http://schemas.microsoft.com/office/drawing/2014/main" id="{120AEBFC-4160-2B4F-A496-39DA63DB5BAB}"/>
              </a:ext>
            </a:extLst>
          </p:cNvPr>
          <p:cNvPicPr>
            <a:picLocks noChangeAspect="1"/>
          </p:cNvPicPr>
          <p:nvPr/>
        </p:nvPicPr>
        <p:blipFill>
          <a:blip r:embed="rId3"/>
          <a:stretch>
            <a:fillRect/>
          </a:stretch>
        </p:blipFill>
        <p:spPr>
          <a:xfrm>
            <a:off x="5440507" y="955597"/>
            <a:ext cx="2835248" cy="2829004"/>
          </a:xfrm>
          <a:prstGeom prst="rect">
            <a:avLst/>
          </a:prstGeom>
        </p:spPr>
      </p:pic>
    </p:spTree>
    <p:extLst>
      <p:ext uri="{BB962C8B-B14F-4D97-AF65-F5344CB8AC3E}">
        <p14:creationId xmlns:p14="http://schemas.microsoft.com/office/powerpoint/2010/main" val="2085645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EDE0-41FF-41F1-8C5A-E8ADD6B49B1B}"/>
              </a:ext>
            </a:extLst>
          </p:cNvPr>
          <p:cNvSpPr>
            <a:spLocks noGrp="1"/>
          </p:cNvSpPr>
          <p:nvPr>
            <p:ph type="title"/>
          </p:nvPr>
        </p:nvSpPr>
        <p:spPr/>
        <p:txBody>
          <a:bodyPr/>
          <a:lstStyle/>
          <a:p>
            <a:pPr algn="ctr"/>
            <a:r>
              <a:rPr lang="en-US" sz="2400" dirty="0"/>
              <a:t>SMOTE </a:t>
            </a:r>
            <a:br>
              <a:rPr lang="en-US" sz="2400" dirty="0"/>
            </a:br>
            <a:r>
              <a:rPr lang="en-US" sz="2400" dirty="0"/>
              <a:t>Performance</a:t>
            </a:r>
          </a:p>
        </p:txBody>
      </p:sp>
      <p:sp>
        <p:nvSpPr>
          <p:cNvPr id="4" name="Slide Number Placeholder 3">
            <a:extLst>
              <a:ext uri="{FF2B5EF4-FFF2-40B4-BE49-F238E27FC236}">
                <a16:creationId xmlns:a16="http://schemas.microsoft.com/office/drawing/2014/main" id="{38B92C3D-E95C-4532-96DC-0A6243849C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5" name="Picture 4">
            <a:extLst>
              <a:ext uri="{FF2B5EF4-FFF2-40B4-BE49-F238E27FC236}">
                <a16:creationId xmlns:a16="http://schemas.microsoft.com/office/drawing/2014/main" id="{6E3B8021-9E87-43C2-991C-109C6E9D6233}"/>
              </a:ext>
            </a:extLst>
          </p:cNvPr>
          <p:cNvPicPr>
            <a:picLocks noChangeAspect="1"/>
          </p:cNvPicPr>
          <p:nvPr/>
        </p:nvPicPr>
        <p:blipFill rotWithShape="1">
          <a:blip r:embed="rId2"/>
          <a:srcRect l="17500" t="30916" r="50000" b="50000"/>
          <a:stretch/>
        </p:blipFill>
        <p:spPr>
          <a:xfrm>
            <a:off x="3174390" y="2210528"/>
            <a:ext cx="4055279" cy="13387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Text Placeholder 2">
            <a:extLst>
              <a:ext uri="{FF2B5EF4-FFF2-40B4-BE49-F238E27FC236}">
                <a16:creationId xmlns:a16="http://schemas.microsoft.com/office/drawing/2014/main" id="{D153FC0E-10A4-4D8D-A297-E860584330B5}"/>
              </a:ext>
            </a:extLst>
          </p:cNvPr>
          <p:cNvSpPr txBox="1">
            <a:spLocks/>
          </p:cNvSpPr>
          <p:nvPr/>
        </p:nvSpPr>
        <p:spPr>
          <a:xfrm>
            <a:off x="1085850" y="3626218"/>
            <a:ext cx="6972300" cy="166161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1pPr>
            <a:lvl2pPr marL="914400" marR="0" lvl="1"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2pPr>
            <a:lvl3pPr marL="1371600" marR="0" lvl="2"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3pPr>
            <a:lvl4pPr marL="1828800" marR="0" lvl="3"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4pPr>
            <a:lvl5pPr marL="2286000" marR="0" lvl="4"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5pPr>
            <a:lvl6pPr marL="2743200" marR="0" lvl="5"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6pPr>
            <a:lvl7pPr marL="3200400" marR="0" lvl="6"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7pPr>
            <a:lvl8pPr marL="3657600" marR="0" lvl="7"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8pPr>
            <a:lvl9pPr marL="4114800" marR="0" lvl="8" indent="-355600" algn="l" rtl="0">
              <a:lnSpc>
                <a:spcPct val="100000"/>
              </a:lnSpc>
              <a:spcBef>
                <a:spcPts val="1000"/>
              </a:spcBef>
              <a:spcAft>
                <a:spcPts val="100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9pPr>
          </a:lstStyle>
          <a:p>
            <a:pPr marL="101600" indent="0">
              <a:buNone/>
            </a:pPr>
            <a:r>
              <a:rPr lang="en-US" sz="1800" dirty="0"/>
              <a:t>We can see that this method helps us to achieve better recall metric on the ‘0’ class , but we receive a -10% performance on accuracy.</a:t>
            </a:r>
          </a:p>
          <a:p>
            <a:pPr marL="101600" indent="0">
              <a:buFont typeface="Lato Light"/>
              <a:buNone/>
            </a:pPr>
            <a:endParaRPr lang="en-US" sz="1800" dirty="0"/>
          </a:p>
          <a:p>
            <a:pPr marL="101600" indent="0">
              <a:buFont typeface="Lato Light"/>
              <a:buNone/>
            </a:pPr>
            <a:endParaRPr lang="en-US" sz="1800" dirty="0"/>
          </a:p>
          <a:p>
            <a:pPr marL="101600" indent="0">
              <a:buFont typeface="Lato Light"/>
              <a:buNone/>
            </a:pPr>
            <a:endParaRPr lang="en-US" sz="1800" dirty="0"/>
          </a:p>
          <a:p>
            <a:pPr marL="101600" indent="0">
              <a:buFont typeface="Lato Light"/>
              <a:buNone/>
            </a:pPr>
            <a:endParaRPr lang="en-US" sz="1800" dirty="0"/>
          </a:p>
          <a:p>
            <a:pPr marL="101600" indent="0">
              <a:buFont typeface="Lato Light"/>
              <a:buNone/>
            </a:pPr>
            <a:endParaRPr lang="en-US" sz="1800" dirty="0"/>
          </a:p>
          <a:p>
            <a:pPr marL="101600" indent="0">
              <a:buFont typeface="Lato Light"/>
              <a:buNone/>
            </a:pPr>
            <a:r>
              <a:rPr lang="en-US" sz="1800" dirty="0"/>
              <a:t> </a:t>
            </a:r>
          </a:p>
        </p:txBody>
      </p:sp>
      <p:sp>
        <p:nvSpPr>
          <p:cNvPr id="8" name="Text Placeholder 7">
            <a:extLst>
              <a:ext uri="{FF2B5EF4-FFF2-40B4-BE49-F238E27FC236}">
                <a16:creationId xmlns:a16="http://schemas.microsoft.com/office/drawing/2014/main" id="{6F4C33F1-9DBC-C248-8DD9-BE8B41EC63D7}"/>
              </a:ext>
            </a:extLst>
          </p:cNvPr>
          <p:cNvSpPr>
            <a:spLocks noGrp="1"/>
          </p:cNvSpPr>
          <p:nvPr>
            <p:ph type="body" idx="1"/>
          </p:nvPr>
        </p:nvSpPr>
        <p:spPr>
          <a:xfrm>
            <a:off x="2599268" y="1033400"/>
            <a:ext cx="6067416" cy="973200"/>
          </a:xfrm>
        </p:spPr>
        <p:txBody>
          <a:bodyPr/>
          <a:lstStyle/>
          <a:p>
            <a:pPr marL="101600" indent="0">
              <a:buNone/>
            </a:pPr>
            <a:r>
              <a:rPr lang="en-US" dirty="0"/>
              <a:t>We checked this oversampling method with a NN network.</a:t>
            </a:r>
          </a:p>
        </p:txBody>
      </p:sp>
      <p:sp>
        <p:nvSpPr>
          <p:cNvPr id="9" name="Rectangle 8">
            <a:extLst>
              <a:ext uri="{FF2B5EF4-FFF2-40B4-BE49-F238E27FC236}">
                <a16:creationId xmlns:a16="http://schemas.microsoft.com/office/drawing/2014/main" id="{EE821B60-2246-4D4C-93DE-BD281F040392}"/>
              </a:ext>
            </a:extLst>
          </p:cNvPr>
          <p:cNvSpPr/>
          <p:nvPr/>
        </p:nvSpPr>
        <p:spPr>
          <a:xfrm>
            <a:off x="3953074" y="2480179"/>
            <a:ext cx="2497911" cy="2241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9553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55378-9747-7045-82B7-62F0EAEF6D00}"/>
              </a:ext>
            </a:extLst>
          </p:cNvPr>
          <p:cNvSpPr>
            <a:spLocks noGrp="1"/>
          </p:cNvSpPr>
          <p:nvPr>
            <p:ph type="title"/>
          </p:nvPr>
        </p:nvSpPr>
        <p:spPr>
          <a:xfrm>
            <a:off x="177941" y="551009"/>
            <a:ext cx="2142000" cy="2630400"/>
          </a:xfrm>
        </p:spPr>
        <p:txBody>
          <a:bodyPr/>
          <a:lstStyle/>
          <a:p>
            <a:r>
              <a:rPr lang="en-US" sz="2400" b="1" dirty="0"/>
              <a:t>FOCAL LOSS</a:t>
            </a:r>
          </a:p>
        </p:txBody>
      </p:sp>
      <p:sp>
        <p:nvSpPr>
          <p:cNvPr id="4" name="Slide Number Placeholder 3">
            <a:extLst>
              <a:ext uri="{FF2B5EF4-FFF2-40B4-BE49-F238E27FC236}">
                <a16:creationId xmlns:a16="http://schemas.microsoft.com/office/drawing/2014/main" id="{4AF2A290-6547-1B41-AA71-CD090A4B90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5" name="Picture 2" descr="title">
            <a:extLst>
              <a:ext uri="{FF2B5EF4-FFF2-40B4-BE49-F238E27FC236}">
                <a16:creationId xmlns:a16="http://schemas.microsoft.com/office/drawing/2014/main" id="{7CAE58BD-EF6B-B84D-9C1A-29E064FF2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9092" y="811663"/>
            <a:ext cx="5734447" cy="3512926"/>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spTree>
    <p:extLst>
      <p:ext uri="{BB962C8B-B14F-4D97-AF65-F5344CB8AC3E}">
        <p14:creationId xmlns:p14="http://schemas.microsoft.com/office/powerpoint/2010/main" val="2103948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273493" y="1144961"/>
            <a:ext cx="2773680" cy="1493817"/>
          </a:xfrm>
          <a:prstGeom prst="rect">
            <a:avLst/>
          </a:prstGeom>
        </p:spPr>
        <p:txBody>
          <a:bodyPr spcFirstLastPara="1" wrap="square" lIns="91425" tIns="91425" rIns="91425" bIns="91425" anchor="ctr" anchorCtr="0">
            <a:noAutofit/>
          </a:bodyPr>
          <a:lstStyle/>
          <a:p>
            <a:pPr algn="ctr" rtl="1"/>
            <a:r>
              <a:rPr lang="en-US" sz="2400" b="1" dirty="0"/>
              <a:t>Project</a:t>
            </a:r>
            <a:br>
              <a:rPr lang="en-US" sz="2400" b="1" dirty="0"/>
            </a:br>
            <a:r>
              <a:rPr lang="en-US" sz="2400" b="1" dirty="0"/>
              <a:t>Goals</a:t>
            </a:r>
            <a:endParaRPr lang="en-US" sz="2400" dirty="0"/>
          </a:p>
        </p:txBody>
      </p:sp>
      <p:sp>
        <p:nvSpPr>
          <p:cNvPr id="424" name="Google Shape;424;p20"/>
          <p:cNvSpPr txBox="1">
            <a:spLocks noGrp="1"/>
          </p:cNvSpPr>
          <p:nvPr>
            <p:ph type="body" idx="1"/>
          </p:nvPr>
        </p:nvSpPr>
        <p:spPr>
          <a:xfrm>
            <a:off x="2646045" y="803672"/>
            <a:ext cx="5926456" cy="2709797"/>
          </a:xfrm>
          <a:prstGeom prst="rect">
            <a:avLst/>
          </a:prstGeom>
        </p:spPr>
        <p:txBody>
          <a:bodyPr spcFirstLastPara="1" wrap="square" lIns="91425" tIns="91425" rIns="91425" bIns="91425" anchor="t" anchorCtr="0">
            <a:noAutofit/>
          </a:bodyPr>
          <a:lstStyle/>
          <a:p>
            <a:pPr marL="101600" indent="0" algn="just">
              <a:lnSpc>
                <a:spcPct val="150000"/>
              </a:lnSpc>
              <a:spcBef>
                <a:spcPts val="0"/>
              </a:spcBef>
              <a:buNone/>
            </a:pPr>
            <a:r>
              <a:rPr lang="en-US" sz="1600" b="1" dirty="0">
                <a:latin typeface="Lato Light" panose="020B0604020202020204" charset="0"/>
                <a:cs typeface="Calibri" panose="020F0502020204030204" pitchFamily="34" charset="0"/>
              </a:rPr>
              <a:t>  </a:t>
            </a:r>
            <a:r>
              <a:rPr lang="en-US" sz="1600" b="1" u="sng" dirty="0">
                <a:latin typeface="Lato Light" panose="020B0604020202020204" charset="0"/>
                <a:cs typeface="Calibri" panose="020F0502020204030204" pitchFamily="34" charset="0"/>
              </a:rPr>
              <a:t>NBA Free Throws Prediction</a:t>
            </a:r>
            <a:endParaRPr lang="en-US" sz="1600" dirty="0">
              <a:latin typeface="Lato Light" panose="020B0604020202020204" charset="0"/>
              <a:cs typeface="Calibri" panose="020F0502020204030204" pitchFamily="34" charset="0"/>
            </a:endParaRPr>
          </a:p>
          <a:p>
            <a:pPr>
              <a:buClr>
                <a:schemeClr val="tx1"/>
              </a:buClr>
              <a:buFont typeface="Arial" panose="020B0604020202020204" pitchFamily="34" charset="0"/>
              <a:buChar char="•"/>
            </a:pPr>
            <a:r>
              <a:rPr lang="en-US" sz="1600" u="sng" dirty="0">
                <a:latin typeface="Lato Light" panose="020B0604020202020204" charset="0"/>
                <a:cs typeface="Calibri" panose="020F0502020204030204" pitchFamily="34" charset="0"/>
              </a:rPr>
              <a:t>Main Target</a:t>
            </a:r>
            <a:r>
              <a:rPr lang="en-US" sz="1600" dirty="0">
                <a:latin typeface="Lato Light" panose="020B0604020202020204" charset="0"/>
                <a:cs typeface="Calibri" panose="020F0502020204030204" pitchFamily="34" charset="0"/>
              </a:rPr>
              <a:t>: Try to predict whether a player will score a </a:t>
            </a:r>
            <a:r>
              <a:rPr lang="en-US" sz="1600" b="1" dirty="0">
                <a:latin typeface="Lato Light" panose="020B0604020202020204" charset="0"/>
                <a:cs typeface="Calibri" panose="020F0502020204030204" pitchFamily="34" charset="0"/>
              </a:rPr>
              <a:t>certain free throw</a:t>
            </a:r>
            <a:r>
              <a:rPr lang="en-US" sz="1600" dirty="0">
                <a:latin typeface="Lato Light" panose="020B0604020202020204" charset="0"/>
                <a:cs typeface="Calibri" panose="020F0502020204030204" pitchFamily="34" charset="0"/>
              </a:rPr>
              <a:t> (online prediction).</a:t>
            </a:r>
          </a:p>
          <a:p>
            <a:pPr>
              <a:buClr>
                <a:schemeClr val="tx1"/>
              </a:buClr>
              <a:buFont typeface="Arial" panose="020B0604020202020204" pitchFamily="34" charset="0"/>
              <a:buChar char="•"/>
            </a:pPr>
            <a:r>
              <a:rPr lang="en-US" sz="1600" u="sng" dirty="0">
                <a:latin typeface="Lato Light" panose="020B0604020202020204" charset="0"/>
                <a:cs typeface="Calibri" panose="020F0502020204030204" pitchFamily="34" charset="0"/>
              </a:rPr>
              <a:t>Secondary Target</a:t>
            </a:r>
            <a:r>
              <a:rPr lang="en-US" sz="1600" dirty="0">
                <a:latin typeface="Lato Light" panose="020B0604020202020204" charset="0"/>
                <a:cs typeface="Calibri" panose="020F0502020204030204" pitchFamily="34" charset="0"/>
              </a:rPr>
              <a:t>: Predict the players success percentage for the </a:t>
            </a:r>
            <a:r>
              <a:rPr lang="en-US" sz="1600" b="1" dirty="0">
                <a:latin typeface="Lato Light" panose="020B0604020202020204" charset="0"/>
                <a:cs typeface="Calibri" panose="020F0502020204030204" pitchFamily="34" charset="0"/>
              </a:rPr>
              <a:t>current</a:t>
            </a:r>
            <a:r>
              <a:rPr lang="en-US" sz="1600" dirty="0">
                <a:latin typeface="Lato Light" panose="020B0604020202020204" charset="0"/>
                <a:cs typeface="Calibri" panose="020F0502020204030204" pitchFamily="34" charset="0"/>
              </a:rPr>
              <a:t> </a:t>
            </a:r>
            <a:r>
              <a:rPr lang="en-US" sz="1600" b="1" dirty="0">
                <a:latin typeface="Lato Light" panose="020B0604020202020204" charset="0"/>
                <a:cs typeface="Calibri" panose="020F0502020204030204" pitchFamily="34" charset="0"/>
              </a:rPr>
              <a:t>season</a:t>
            </a:r>
            <a:r>
              <a:rPr lang="en-US" sz="1600" dirty="0">
                <a:latin typeface="Lato Light" panose="020B0604020202020204" charset="0"/>
                <a:cs typeface="Calibri" panose="020F0502020204030204" pitchFamily="34" charset="0"/>
              </a:rPr>
              <a:t> based on his past performance and give the coach an insight about the player (offline prediction).</a:t>
            </a:r>
          </a:p>
        </p:txBody>
      </p:sp>
      <p:pic>
        <p:nvPicPr>
          <p:cNvPr id="4098" name="Picture 2" descr="title">
            <a:extLst>
              <a:ext uri="{FF2B5EF4-FFF2-40B4-BE49-F238E27FC236}">
                <a16:creationId xmlns:a16="http://schemas.microsoft.com/office/drawing/2014/main" id="{6D1E1BE8-D3E2-471A-9DAA-80183296C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519" y="3231620"/>
            <a:ext cx="3216487" cy="18098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FFA6-B363-4443-9A05-B9A36D53EA71}"/>
              </a:ext>
            </a:extLst>
          </p:cNvPr>
          <p:cNvSpPr>
            <a:spLocks noGrp="1"/>
          </p:cNvSpPr>
          <p:nvPr>
            <p:ph type="title"/>
          </p:nvPr>
        </p:nvSpPr>
        <p:spPr>
          <a:xfrm>
            <a:off x="144075" y="711875"/>
            <a:ext cx="2142000" cy="2630400"/>
          </a:xfrm>
        </p:spPr>
        <p:txBody>
          <a:bodyPr/>
          <a:lstStyle/>
          <a:p>
            <a:pPr algn="ctr"/>
            <a:r>
              <a:rPr lang="en-US" sz="2400" b="1" dirty="0"/>
              <a:t>Trying to use </a:t>
            </a:r>
            <a:r>
              <a:rPr lang="en-US" sz="2400" b="1" dirty="0" err="1"/>
              <a:t>FocalLOSS</a:t>
            </a:r>
            <a:r>
              <a:rPr lang="en-US" sz="2400" b="1" dirty="0"/>
              <a:t> </a:t>
            </a:r>
            <a:br>
              <a:rPr lang="en-US" sz="2400" b="1" dirty="0"/>
            </a:br>
            <a:r>
              <a:rPr lang="en-US" sz="2400" b="1" dirty="0"/>
              <a:t>(NN)</a:t>
            </a:r>
            <a:br>
              <a:rPr lang="en-US" sz="2400" b="1" dirty="0"/>
            </a:br>
            <a:endParaRPr lang="en-US" sz="2400" dirty="0"/>
          </a:p>
        </p:txBody>
      </p:sp>
      <p:sp>
        <p:nvSpPr>
          <p:cNvPr id="3" name="Text Placeholder 2">
            <a:extLst>
              <a:ext uri="{FF2B5EF4-FFF2-40B4-BE49-F238E27FC236}">
                <a16:creationId xmlns:a16="http://schemas.microsoft.com/office/drawing/2014/main" id="{AE18EE17-2B34-4DDF-BCBF-9FFD82AA58D2}"/>
              </a:ext>
            </a:extLst>
          </p:cNvPr>
          <p:cNvSpPr>
            <a:spLocks noGrp="1"/>
          </p:cNvSpPr>
          <p:nvPr>
            <p:ph type="body" idx="1"/>
          </p:nvPr>
        </p:nvSpPr>
        <p:spPr>
          <a:xfrm>
            <a:off x="2854259" y="604301"/>
            <a:ext cx="5632516" cy="3267300"/>
          </a:xfrm>
        </p:spPr>
        <p:txBody>
          <a:bodyPr/>
          <a:lstStyle/>
          <a:p>
            <a:pPr marL="101600" indent="0">
              <a:buNone/>
            </a:pPr>
            <a:r>
              <a:rPr lang="en-US" sz="1800" dirty="0"/>
              <a:t>Another way to confront the unbalanced dataset is the Focal loss. It down-weights the well-classified examples, so used it to ensure that we also achieve high accuracy on our minority class by giving them more relative weight during training.</a:t>
            </a:r>
          </a:p>
        </p:txBody>
      </p:sp>
      <p:sp>
        <p:nvSpPr>
          <p:cNvPr id="4" name="Slide Number Placeholder 3">
            <a:extLst>
              <a:ext uri="{FF2B5EF4-FFF2-40B4-BE49-F238E27FC236}">
                <a16:creationId xmlns:a16="http://schemas.microsoft.com/office/drawing/2014/main" id="{65061614-3B1F-472C-AD04-2CE654F107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3074" name="Picture 2" descr="title">
            <a:extLst>
              <a:ext uri="{FF2B5EF4-FFF2-40B4-BE49-F238E27FC236}">
                <a16:creationId xmlns:a16="http://schemas.microsoft.com/office/drawing/2014/main" id="{9ECC9958-94A8-4C3D-99D6-154460D7D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892" y="2876672"/>
            <a:ext cx="2558907" cy="15675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7F9DFD1-4CCA-4885-B349-BF45BE2B1F37}"/>
              </a:ext>
            </a:extLst>
          </p:cNvPr>
          <p:cNvPicPr>
            <a:picLocks noChangeAspect="1"/>
          </p:cNvPicPr>
          <p:nvPr/>
        </p:nvPicPr>
        <p:blipFill rotWithShape="1">
          <a:blip r:embed="rId3"/>
          <a:srcRect l="17396" t="52224" r="50000" b="28137"/>
          <a:stretch/>
        </p:blipFill>
        <p:spPr>
          <a:xfrm>
            <a:off x="4194288" y="2384696"/>
            <a:ext cx="3432997" cy="116261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Rectangle 5">
            <a:extLst>
              <a:ext uri="{FF2B5EF4-FFF2-40B4-BE49-F238E27FC236}">
                <a16:creationId xmlns:a16="http://schemas.microsoft.com/office/drawing/2014/main" id="{1814653A-957F-4FA7-B2C5-A2D64A7BB246}"/>
              </a:ext>
            </a:extLst>
          </p:cNvPr>
          <p:cNvSpPr/>
          <p:nvPr/>
        </p:nvSpPr>
        <p:spPr>
          <a:xfrm>
            <a:off x="3528908" y="3660466"/>
            <a:ext cx="4500668" cy="830997"/>
          </a:xfrm>
          <a:prstGeom prst="rect">
            <a:avLst/>
          </a:prstGeom>
        </p:spPr>
        <p:txBody>
          <a:bodyPr wrap="square">
            <a:spAutoFit/>
          </a:bodyPr>
          <a:lstStyle/>
          <a:p>
            <a:r>
              <a:rPr lang="en-US" sz="1600" dirty="0">
                <a:solidFill>
                  <a:srgbClr val="4A5C65"/>
                </a:solidFill>
                <a:latin typeface="Lato Light" panose="020B0604020202020204" charset="0"/>
              </a:rPr>
              <a:t>we get an improvement on our label '0' recall , but our accuracy performance is still lower than the baseline model</a:t>
            </a:r>
          </a:p>
        </p:txBody>
      </p:sp>
    </p:spTree>
    <p:extLst>
      <p:ext uri="{BB962C8B-B14F-4D97-AF65-F5344CB8AC3E}">
        <p14:creationId xmlns:p14="http://schemas.microsoft.com/office/powerpoint/2010/main" val="2034981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0887-A399-487A-8EF4-0DDC1866082A}"/>
              </a:ext>
            </a:extLst>
          </p:cNvPr>
          <p:cNvSpPr>
            <a:spLocks noGrp="1"/>
          </p:cNvSpPr>
          <p:nvPr>
            <p:ph type="title"/>
          </p:nvPr>
        </p:nvSpPr>
        <p:spPr>
          <a:xfrm>
            <a:off x="0" y="540425"/>
            <a:ext cx="2208600" cy="2630400"/>
          </a:xfrm>
        </p:spPr>
        <p:txBody>
          <a:bodyPr/>
          <a:lstStyle/>
          <a:p>
            <a:pPr algn="ctr"/>
            <a:r>
              <a:rPr lang="en-US" sz="2400" b="1" dirty="0" err="1"/>
              <a:t>Xgboost</a:t>
            </a:r>
            <a:r>
              <a:rPr lang="en-US" sz="2400" b="1" dirty="0"/>
              <a:t> classifier model with </a:t>
            </a:r>
            <a:r>
              <a:rPr lang="en-US" sz="2400" b="1" dirty="0" err="1"/>
              <a:t>FocalLoss</a:t>
            </a:r>
            <a:endParaRPr lang="en-US" sz="2400" dirty="0"/>
          </a:p>
        </p:txBody>
      </p:sp>
      <p:sp>
        <p:nvSpPr>
          <p:cNvPr id="4" name="Slide Number Placeholder 3">
            <a:extLst>
              <a:ext uri="{FF2B5EF4-FFF2-40B4-BE49-F238E27FC236}">
                <a16:creationId xmlns:a16="http://schemas.microsoft.com/office/drawing/2014/main" id="{9349E069-E4F3-4CA7-9BD4-48D673E0C2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8" name="Rectangle 7">
            <a:extLst>
              <a:ext uri="{FF2B5EF4-FFF2-40B4-BE49-F238E27FC236}">
                <a16:creationId xmlns:a16="http://schemas.microsoft.com/office/drawing/2014/main" id="{2FBD54B3-CF85-4B42-864C-787AE46719D7}"/>
              </a:ext>
            </a:extLst>
          </p:cNvPr>
          <p:cNvSpPr/>
          <p:nvPr/>
        </p:nvSpPr>
        <p:spPr>
          <a:xfrm>
            <a:off x="2840498" y="699506"/>
            <a:ext cx="5633273" cy="1200329"/>
          </a:xfrm>
          <a:prstGeom prst="rect">
            <a:avLst/>
          </a:prstGeom>
        </p:spPr>
        <p:txBody>
          <a:bodyPr wrap="none">
            <a:spAutoFit/>
          </a:bodyPr>
          <a:lstStyle/>
          <a:p>
            <a:pPr marL="101600" indent="0">
              <a:buNone/>
            </a:pPr>
            <a:r>
              <a:rPr lang="en-US" sz="1800" b="1" dirty="0" err="1">
                <a:solidFill>
                  <a:srgbClr val="4A5C65"/>
                </a:solidFill>
                <a:latin typeface="Lato Light" panose="020B0604020202020204" charset="0"/>
              </a:rPr>
              <a:t>XGboost</a:t>
            </a:r>
            <a:r>
              <a:rPr lang="en-US" sz="1800" b="1" dirty="0">
                <a:solidFill>
                  <a:srgbClr val="4A5C65"/>
                </a:solidFill>
                <a:latin typeface="Lato Light" panose="020B0604020202020204" charset="0"/>
              </a:rPr>
              <a:t> classifier model with </a:t>
            </a:r>
            <a:r>
              <a:rPr lang="en-US" sz="1800" b="1" dirty="0" err="1">
                <a:solidFill>
                  <a:srgbClr val="4A5C65"/>
                </a:solidFill>
                <a:latin typeface="Lato Light" panose="020B0604020202020204" charset="0"/>
              </a:rPr>
              <a:t>FocalLoss</a:t>
            </a:r>
            <a:r>
              <a:rPr lang="en-US" sz="1800" b="1" dirty="0">
                <a:solidFill>
                  <a:srgbClr val="4A5C65"/>
                </a:solidFill>
                <a:latin typeface="Lato Light" panose="020B0604020202020204" charset="0"/>
              </a:rPr>
              <a:t>:</a:t>
            </a:r>
          </a:p>
          <a:p>
            <a:pPr marL="101600" indent="0">
              <a:buNone/>
            </a:pPr>
            <a:endParaRPr lang="en-US" sz="1800" b="1" dirty="0">
              <a:solidFill>
                <a:srgbClr val="4A5C65"/>
              </a:solidFill>
              <a:latin typeface="Lato Light" panose="020B0604020202020204" charset="0"/>
            </a:endParaRPr>
          </a:p>
          <a:p>
            <a:pPr marL="101600" indent="0">
              <a:buNone/>
            </a:pPr>
            <a:r>
              <a:rPr lang="en-US" sz="1800" dirty="0">
                <a:solidFill>
                  <a:srgbClr val="4A5C65"/>
                </a:solidFill>
                <a:latin typeface="Lato Light" panose="020B0604020202020204" charset="0"/>
              </a:rPr>
              <a:t>We also tried running the </a:t>
            </a:r>
            <a:r>
              <a:rPr lang="en-US" sz="1800" dirty="0" err="1">
                <a:solidFill>
                  <a:srgbClr val="4A5C65"/>
                </a:solidFill>
                <a:latin typeface="Lato Light" panose="020B0604020202020204" charset="0"/>
              </a:rPr>
              <a:t>XgboostClassifier</a:t>
            </a:r>
            <a:r>
              <a:rPr lang="en-US" sz="1800" dirty="0">
                <a:solidFill>
                  <a:srgbClr val="4A5C65"/>
                </a:solidFill>
                <a:latin typeface="Lato Light" panose="020B0604020202020204" charset="0"/>
              </a:rPr>
              <a:t> model</a:t>
            </a:r>
          </a:p>
          <a:p>
            <a:pPr marL="101600" indent="0">
              <a:buNone/>
            </a:pPr>
            <a:r>
              <a:rPr lang="en-US" sz="1800" dirty="0">
                <a:solidFill>
                  <a:srgbClr val="4A5C65"/>
                </a:solidFill>
                <a:latin typeface="Lato Light" panose="020B0604020202020204" charset="0"/>
              </a:rPr>
              <a:t>with focal loss but the recall has almost not improved.</a:t>
            </a:r>
          </a:p>
        </p:txBody>
      </p:sp>
      <p:pic>
        <p:nvPicPr>
          <p:cNvPr id="3" name="Picture 2">
            <a:extLst>
              <a:ext uri="{FF2B5EF4-FFF2-40B4-BE49-F238E27FC236}">
                <a16:creationId xmlns:a16="http://schemas.microsoft.com/office/drawing/2014/main" id="{CE664422-F53E-4849-8D8C-5D5687116C3F}"/>
              </a:ext>
            </a:extLst>
          </p:cNvPr>
          <p:cNvPicPr>
            <a:picLocks noChangeAspect="1"/>
          </p:cNvPicPr>
          <p:nvPr/>
        </p:nvPicPr>
        <p:blipFill rotWithShape="1">
          <a:blip r:embed="rId3"/>
          <a:srcRect l="17500" t="51668" r="50000" b="27952"/>
          <a:stretch/>
        </p:blipFill>
        <p:spPr>
          <a:xfrm>
            <a:off x="2360623" y="2352463"/>
            <a:ext cx="4974613" cy="175387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50855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C5612-5027-4A40-A0F3-4BA2E8AFAE81}"/>
              </a:ext>
            </a:extLst>
          </p:cNvPr>
          <p:cNvSpPr>
            <a:spLocks noGrp="1"/>
          </p:cNvSpPr>
          <p:nvPr>
            <p:ph type="title"/>
          </p:nvPr>
        </p:nvSpPr>
        <p:spPr/>
        <p:txBody>
          <a:bodyPr/>
          <a:lstStyle/>
          <a:p>
            <a:pPr algn="ctr"/>
            <a:r>
              <a:rPr lang="en-US" dirty="0"/>
              <a:t>Increasing the	 decision threshold </a:t>
            </a:r>
            <a:endParaRPr lang="he-IL" dirty="0"/>
          </a:p>
        </p:txBody>
      </p:sp>
      <p:sp>
        <p:nvSpPr>
          <p:cNvPr id="3" name="Text Placeholder 2">
            <a:extLst>
              <a:ext uri="{FF2B5EF4-FFF2-40B4-BE49-F238E27FC236}">
                <a16:creationId xmlns:a16="http://schemas.microsoft.com/office/drawing/2014/main" id="{6867674C-A35F-4406-BBBD-3CD8FCC2A778}"/>
              </a:ext>
            </a:extLst>
          </p:cNvPr>
          <p:cNvSpPr>
            <a:spLocks noGrp="1"/>
          </p:cNvSpPr>
          <p:nvPr>
            <p:ph type="body" idx="1"/>
          </p:nvPr>
        </p:nvSpPr>
        <p:spPr>
          <a:xfrm>
            <a:off x="2726267" y="889000"/>
            <a:ext cx="5467908" cy="3411700"/>
          </a:xfrm>
        </p:spPr>
        <p:txBody>
          <a:bodyPr/>
          <a:lstStyle/>
          <a:p>
            <a:r>
              <a:rPr lang="en-US" sz="1400" dirty="0"/>
              <a:t>Another strategy is to make the model choose ‘1’ only if it has “confidence” with this choice (determined by a pre-defined threshold).</a:t>
            </a:r>
          </a:p>
          <a:p>
            <a:r>
              <a:rPr lang="en-US" sz="1400" dirty="0"/>
              <a:t>Instead of classifying a datapoint to ‘1’ category if p(Xi) &gt; 0.5, we decide to search for a more confident threshold for this.</a:t>
            </a:r>
          </a:p>
          <a:p>
            <a:r>
              <a:rPr lang="en-US" sz="1400" dirty="0"/>
              <a:t>For example, after grid-searching the best achieved recall by the threshold parameter, we got with a Random Forest model .</a:t>
            </a:r>
          </a:p>
          <a:p>
            <a:endParaRPr lang="en-US" sz="1400" dirty="0"/>
          </a:p>
          <a:p>
            <a:endParaRPr lang="en-US" sz="1400" dirty="0"/>
          </a:p>
          <a:p>
            <a:endParaRPr lang="en-US" sz="1400" dirty="0"/>
          </a:p>
          <a:p>
            <a:endParaRPr lang="en-US" sz="1400" dirty="0"/>
          </a:p>
          <a:p>
            <a:pPr marL="101600" indent="0">
              <a:buNone/>
            </a:pPr>
            <a:endParaRPr lang="en-US" sz="1400" dirty="0"/>
          </a:p>
          <a:p>
            <a:endParaRPr lang="he-IL" dirty="0"/>
          </a:p>
        </p:txBody>
      </p:sp>
      <p:sp>
        <p:nvSpPr>
          <p:cNvPr id="4" name="Slide Number Placeholder 3">
            <a:extLst>
              <a:ext uri="{FF2B5EF4-FFF2-40B4-BE49-F238E27FC236}">
                <a16:creationId xmlns:a16="http://schemas.microsoft.com/office/drawing/2014/main" id="{D83063F0-3972-4798-9C36-00F33FD9C3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6" name="Picture 5">
            <a:extLst>
              <a:ext uri="{FF2B5EF4-FFF2-40B4-BE49-F238E27FC236}">
                <a16:creationId xmlns:a16="http://schemas.microsoft.com/office/drawing/2014/main" id="{7544F259-A426-314B-8272-679A4FEB0B61}"/>
              </a:ext>
            </a:extLst>
          </p:cNvPr>
          <p:cNvPicPr>
            <a:picLocks noChangeAspect="1"/>
          </p:cNvPicPr>
          <p:nvPr/>
        </p:nvPicPr>
        <p:blipFill>
          <a:blip r:embed="rId2"/>
          <a:stretch>
            <a:fillRect/>
          </a:stretch>
        </p:blipFill>
        <p:spPr>
          <a:xfrm>
            <a:off x="3014156" y="2889613"/>
            <a:ext cx="3292014" cy="126856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Rectangle 6">
            <a:extLst>
              <a:ext uri="{FF2B5EF4-FFF2-40B4-BE49-F238E27FC236}">
                <a16:creationId xmlns:a16="http://schemas.microsoft.com/office/drawing/2014/main" id="{D4124E5C-194B-BB48-9FC5-CB4FE2E9D4F3}"/>
              </a:ext>
            </a:extLst>
          </p:cNvPr>
          <p:cNvSpPr/>
          <p:nvPr/>
        </p:nvSpPr>
        <p:spPr>
          <a:xfrm>
            <a:off x="1066800" y="4196847"/>
            <a:ext cx="6831041" cy="523220"/>
          </a:xfrm>
          <a:prstGeom prst="rect">
            <a:avLst/>
          </a:prstGeom>
          <a:noFill/>
          <a:ln>
            <a:noFill/>
          </a:ln>
        </p:spPr>
        <p:txBody>
          <a:bodyPr spcFirstLastPara="1" wrap="square" lIns="91425" tIns="91425" rIns="91425" bIns="91425" anchor="t" anchorCtr="0"/>
          <a:lstStyle/>
          <a:p>
            <a:pPr marL="101600">
              <a:spcBef>
                <a:spcPts val="600"/>
              </a:spcBef>
              <a:buClr>
                <a:srgbClr val="A6BCC9"/>
              </a:buClr>
              <a:buSzPts val="2000"/>
            </a:pPr>
            <a:r>
              <a:rPr lang="en-US" b="1" dirty="0">
                <a:solidFill>
                  <a:srgbClr val="4A5C65"/>
                </a:solidFill>
                <a:latin typeface="Lato Light"/>
                <a:sym typeface="Lato Light"/>
              </a:rPr>
              <a:t>As we can see the recall here is a lot higher while we didn’t heart the accuracy badly. </a:t>
            </a:r>
          </a:p>
        </p:txBody>
      </p:sp>
      <p:sp>
        <p:nvSpPr>
          <p:cNvPr id="8" name="Rectangle 7">
            <a:extLst>
              <a:ext uri="{FF2B5EF4-FFF2-40B4-BE49-F238E27FC236}">
                <a16:creationId xmlns:a16="http://schemas.microsoft.com/office/drawing/2014/main" id="{B5FEACB6-D315-2540-87C8-B71CCD1F9E44}"/>
              </a:ext>
            </a:extLst>
          </p:cNvPr>
          <p:cNvSpPr/>
          <p:nvPr/>
        </p:nvSpPr>
        <p:spPr>
          <a:xfrm>
            <a:off x="3623733" y="3189875"/>
            <a:ext cx="1905000" cy="1883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0916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A1E6F-8129-204B-9D1E-D2305D097EC3}"/>
              </a:ext>
            </a:extLst>
          </p:cNvPr>
          <p:cNvSpPr>
            <a:spLocks noGrp="1"/>
          </p:cNvSpPr>
          <p:nvPr>
            <p:ph type="title"/>
          </p:nvPr>
        </p:nvSpPr>
        <p:spPr/>
        <p:txBody>
          <a:bodyPr/>
          <a:lstStyle/>
          <a:p>
            <a:r>
              <a:rPr lang="en-US" dirty="0"/>
              <a:t>Which animal is on the picture?</a:t>
            </a:r>
          </a:p>
        </p:txBody>
      </p:sp>
      <p:sp>
        <p:nvSpPr>
          <p:cNvPr id="4" name="Slide Number Placeholder 3">
            <a:extLst>
              <a:ext uri="{FF2B5EF4-FFF2-40B4-BE49-F238E27FC236}">
                <a16:creationId xmlns:a16="http://schemas.microsoft.com/office/drawing/2014/main" id="{D560329A-81AA-B34F-A838-7FB83E4A95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5" name="Picture 4">
            <a:extLst>
              <a:ext uri="{FF2B5EF4-FFF2-40B4-BE49-F238E27FC236}">
                <a16:creationId xmlns:a16="http://schemas.microsoft.com/office/drawing/2014/main" id="{59E26B1B-DE83-494C-B31B-CC6A3A9AC94B}"/>
              </a:ext>
            </a:extLst>
          </p:cNvPr>
          <p:cNvPicPr>
            <a:picLocks noChangeAspect="1"/>
          </p:cNvPicPr>
          <p:nvPr/>
        </p:nvPicPr>
        <p:blipFill rotWithShape="1">
          <a:blip r:embed="rId2"/>
          <a:srcRect l="5665" t="22017" r="8293" b="19367"/>
          <a:stretch/>
        </p:blipFill>
        <p:spPr>
          <a:xfrm>
            <a:off x="2827866" y="811663"/>
            <a:ext cx="3801534" cy="3379251"/>
          </a:xfrm>
          <a:prstGeom prst="rect">
            <a:avLst/>
          </a:prstGeom>
        </p:spPr>
      </p:pic>
    </p:spTree>
    <p:extLst>
      <p:ext uri="{BB962C8B-B14F-4D97-AF65-F5344CB8AC3E}">
        <p14:creationId xmlns:p14="http://schemas.microsoft.com/office/powerpoint/2010/main" val="847206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F2607-12EC-F24C-8DE5-DCA5F9E6F474}"/>
              </a:ext>
            </a:extLst>
          </p:cNvPr>
          <p:cNvSpPr>
            <a:spLocks noGrp="1"/>
          </p:cNvSpPr>
          <p:nvPr>
            <p:ph type="title"/>
          </p:nvPr>
        </p:nvSpPr>
        <p:spPr/>
        <p:txBody>
          <a:bodyPr/>
          <a:lstStyle/>
          <a:p>
            <a:r>
              <a:rPr lang="en-US" dirty="0"/>
              <a:t>Miss or Hit ?</a:t>
            </a:r>
          </a:p>
        </p:txBody>
      </p:sp>
      <p:sp>
        <p:nvSpPr>
          <p:cNvPr id="4" name="Slide Number Placeholder 3">
            <a:extLst>
              <a:ext uri="{FF2B5EF4-FFF2-40B4-BE49-F238E27FC236}">
                <a16:creationId xmlns:a16="http://schemas.microsoft.com/office/drawing/2014/main" id="{CB62AC8D-5E7E-8546-962E-35BEC3C78B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5" name="Picture 4">
            <a:extLst>
              <a:ext uri="{FF2B5EF4-FFF2-40B4-BE49-F238E27FC236}">
                <a16:creationId xmlns:a16="http://schemas.microsoft.com/office/drawing/2014/main" id="{12A92841-C0B0-2E41-9AA8-8B40F127FE98}"/>
              </a:ext>
            </a:extLst>
          </p:cNvPr>
          <p:cNvPicPr>
            <a:picLocks noChangeAspect="1"/>
          </p:cNvPicPr>
          <p:nvPr/>
        </p:nvPicPr>
        <p:blipFill>
          <a:blip r:embed="rId2"/>
          <a:stretch>
            <a:fillRect/>
          </a:stretch>
        </p:blipFill>
        <p:spPr>
          <a:xfrm>
            <a:off x="484771" y="2282862"/>
            <a:ext cx="8174458" cy="907013"/>
          </a:xfrm>
          <a:prstGeom prst="rect">
            <a:avLst/>
          </a:prstGeom>
        </p:spPr>
      </p:pic>
    </p:spTree>
    <p:extLst>
      <p:ext uri="{BB962C8B-B14F-4D97-AF65-F5344CB8AC3E}">
        <p14:creationId xmlns:p14="http://schemas.microsoft.com/office/powerpoint/2010/main" val="335317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C689C-1CC3-0D4D-9C9E-5527EED0479D}"/>
              </a:ext>
            </a:extLst>
          </p:cNvPr>
          <p:cNvSpPr>
            <a:spLocks noGrp="1"/>
          </p:cNvSpPr>
          <p:nvPr>
            <p:ph type="title"/>
          </p:nvPr>
        </p:nvSpPr>
        <p:spPr/>
        <p:txBody>
          <a:bodyPr/>
          <a:lstStyle/>
          <a:p>
            <a:r>
              <a:rPr lang="en-US" dirty="0"/>
              <a:t>Dataset partial </a:t>
            </a:r>
            <a:r>
              <a:rPr lang="en-US" dirty="0" err="1"/>
              <a:t>conclutions</a:t>
            </a:r>
            <a:endParaRPr lang="en-US" dirty="0"/>
          </a:p>
        </p:txBody>
      </p:sp>
      <p:sp>
        <p:nvSpPr>
          <p:cNvPr id="3" name="Text Placeholder 2">
            <a:extLst>
              <a:ext uri="{FF2B5EF4-FFF2-40B4-BE49-F238E27FC236}">
                <a16:creationId xmlns:a16="http://schemas.microsoft.com/office/drawing/2014/main" id="{AAAFFA51-23E6-2142-A88F-A1484D25C19C}"/>
              </a:ext>
            </a:extLst>
          </p:cNvPr>
          <p:cNvSpPr>
            <a:spLocks noGrp="1"/>
          </p:cNvSpPr>
          <p:nvPr>
            <p:ph type="body" idx="1"/>
          </p:nvPr>
        </p:nvSpPr>
        <p:spPr>
          <a:xfrm>
            <a:off x="2927275" y="559475"/>
            <a:ext cx="5292300" cy="3665392"/>
          </a:xfrm>
        </p:spPr>
        <p:txBody>
          <a:bodyPr/>
          <a:lstStyle/>
          <a:p>
            <a:pPr marL="101600" indent="0">
              <a:buNone/>
            </a:pPr>
            <a:r>
              <a:rPr lang="en-US" dirty="0"/>
              <a:t>As we explore our models and try to understand their behavior, we noticed that we have very similar datapoints belongs to opposite classes.</a:t>
            </a:r>
          </a:p>
          <a:p>
            <a:pPr marL="101600" indent="0">
              <a:buNone/>
            </a:pPr>
            <a:r>
              <a:rPr lang="en-US" dirty="0"/>
              <a:t>Try using free throw probability as a target instead of binary result. (Regression instead of classification).</a:t>
            </a:r>
          </a:p>
          <a:p>
            <a:pPr marL="101600" indent="0">
              <a:buNone/>
            </a:pPr>
            <a:r>
              <a:rPr lang="en-US" dirty="0"/>
              <a:t>Predict a probability of success per free throw and compare it to ”real probability” of success.</a:t>
            </a:r>
          </a:p>
        </p:txBody>
      </p:sp>
      <p:sp>
        <p:nvSpPr>
          <p:cNvPr id="4" name="Slide Number Placeholder 3">
            <a:extLst>
              <a:ext uri="{FF2B5EF4-FFF2-40B4-BE49-F238E27FC236}">
                <a16:creationId xmlns:a16="http://schemas.microsoft.com/office/drawing/2014/main" id="{07A0FDD6-0681-E941-A62E-F7C16089B3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3272059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898BD-85C5-49C3-8D70-71880C2F0B8D}"/>
              </a:ext>
            </a:extLst>
          </p:cNvPr>
          <p:cNvSpPr>
            <a:spLocks noGrp="1"/>
          </p:cNvSpPr>
          <p:nvPr>
            <p:ph type="title"/>
          </p:nvPr>
        </p:nvSpPr>
        <p:spPr/>
        <p:txBody>
          <a:bodyPr/>
          <a:lstStyle/>
          <a:p>
            <a:r>
              <a:rPr lang="en-US" dirty="0"/>
              <a:t>What’s next?</a:t>
            </a:r>
            <a:endParaRPr lang="he-IL" dirty="0"/>
          </a:p>
        </p:txBody>
      </p:sp>
      <p:sp>
        <p:nvSpPr>
          <p:cNvPr id="3" name="Text Placeholder 2">
            <a:extLst>
              <a:ext uri="{FF2B5EF4-FFF2-40B4-BE49-F238E27FC236}">
                <a16:creationId xmlns:a16="http://schemas.microsoft.com/office/drawing/2014/main" id="{CAB2E941-E604-43CD-BF44-A7B379597DA1}"/>
              </a:ext>
            </a:extLst>
          </p:cNvPr>
          <p:cNvSpPr>
            <a:spLocks noGrp="1"/>
          </p:cNvSpPr>
          <p:nvPr>
            <p:ph type="body" idx="1"/>
          </p:nvPr>
        </p:nvSpPr>
        <p:spPr/>
        <p:txBody>
          <a:bodyPr/>
          <a:lstStyle/>
          <a:p>
            <a:r>
              <a:rPr lang="en-US" dirty="0"/>
              <a:t>Try focal loss, oversampling and threshold changing with all our models.</a:t>
            </a:r>
          </a:p>
          <a:p>
            <a:r>
              <a:rPr lang="en-US" dirty="0"/>
              <a:t>Hyper-parameter tuning.</a:t>
            </a:r>
          </a:p>
          <a:p>
            <a:r>
              <a:rPr lang="en-US" dirty="0"/>
              <a:t>Ensemble of models.</a:t>
            </a:r>
          </a:p>
          <a:p>
            <a:r>
              <a:rPr lang="en-US" dirty="0"/>
              <a:t>Try to confront non-separability of </a:t>
            </a:r>
            <a:r>
              <a:rPr lang="en-US"/>
              <a:t>the data.</a:t>
            </a:r>
            <a:endParaRPr lang="he-IL" dirty="0"/>
          </a:p>
        </p:txBody>
      </p:sp>
      <p:sp>
        <p:nvSpPr>
          <p:cNvPr id="4" name="Slide Number Placeholder 3">
            <a:extLst>
              <a:ext uri="{FF2B5EF4-FFF2-40B4-BE49-F238E27FC236}">
                <a16:creationId xmlns:a16="http://schemas.microsoft.com/office/drawing/2014/main" id="{EC58CE41-396D-4055-8A4F-D0CF01CA83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1253279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263462" y="1532599"/>
            <a:ext cx="2705100" cy="887126"/>
          </a:xfrm>
          <a:prstGeom prst="rect">
            <a:avLst/>
          </a:prstGeom>
        </p:spPr>
        <p:txBody>
          <a:bodyPr spcFirstLastPara="1" wrap="square" lIns="91425" tIns="91425" rIns="91425" bIns="91425" anchor="ctr" anchorCtr="0">
            <a:noAutofit/>
          </a:bodyPr>
          <a:lstStyle/>
          <a:p>
            <a:pPr algn="ctr" rtl="1"/>
            <a:r>
              <a:rPr lang="en-US" sz="2400" b="1" dirty="0"/>
              <a:t>Our Data</a:t>
            </a:r>
          </a:p>
        </p:txBody>
      </p:sp>
      <p:sp>
        <p:nvSpPr>
          <p:cNvPr id="424" name="Google Shape;424;p20"/>
          <p:cNvSpPr txBox="1">
            <a:spLocks noGrp="1"/>
          </p:cNvSpPr>
          <p:nvPr>
            <p:ph type="body" idx="1"/>
          </p:nvPr>
        </p:nvSpPr>
        <p:spPr>
          <a:xfrm>
            <a:off x="2788187" y="776853"/>
            <a:ext cx="5858933" cy="3479433"/>
          </a:xfrm>
          <a:prstGeom prst="rect">
            <a:avLst/>
          </a:prstGeom>
        </p:spPr>
        <p:txBody>
          <a:bodyPr spcFirstLastPara="1" wrap="square" lIns="91425" tIns="91425" rIns="91425" bIns="91425" numCol="1" anchor="t" anchorCtr="0">
            <a:noAutofit/>
          </a:bodyPr>
          <a:lstStyle/>
          <a:p>
            <a:pPr>
              <a:lnSpc>
                <a:spcPct val="150000"/>
              </a:lnSpc>
              <a:spcBef>
                <a:spcPts val="0"/>
              </a:spcBef>
              <a:buClr>
                <a:schemeClr val="tx1"/>
              </a:buClr>
              <a:buFont typeface="Arial" panose="020B0604020202020204" pitchFamily="34" charset="0"/>
              <a:buChar char="•"/>
            </a:pPr>
            <a:r>
              <a:rPr lang="en-US" sz="1600" dirty="0">
                <a:latin typeface="Lato Light" panose="020B0604020202020204" charset="0"/>
                <a:cs typeface="Calibri" panose="020F0502020204030204" pitchFamily="34" charset="0"/>
              </a:rPr>
              <a:t>We chose a Kaggle free throws database and added a web scrapper for more players stats.</a:t>
            </a:r>
          </a:p>
          <a:p>
            <a:pPr>
              <a:lnSpc>
                <a:spcPct val="150000"/>
              </a:lnSpc>
              <a:spcBef>
                <a:spcPts val="0"/>
              </a:spcBef>
              <a:buClr>
                <a:schemeClr val="tx1"/>
              </a:buClr>
              <a:buFont typeface="Arial" panose="020B0604020202020204" pitchFamily="34" charset="0"/>
              <a:buChar char="•"/>
            </a:pPr>
            <a:r>
              <a:rPr lang="en-US" sz="1600" dirty="0">
                <a:latin typeface="Lato Light" panose="020B0604020202020204" charset="0"/>
                <a:cs typeface="Calibri" panose="020F0502020204030204" pitchFamily="34" charset="0"/>
              </a:rPr>
              <a:t>Our database includes: </a:t>
            </a:r>
          </a:p>
          <a:p>
            <a:pPr marL="101600" indent="0">
              <a:lnSpc>
                <a:spcPct val="150000"/>
              </a:lnSpc>
              <a:spcBef>
                <a:spcPts val="0"/>
              </a:spcBef>
              <a:buClr>
                <a:schemeClr val="tx1"/>
              </a:buClr>
              <a:buNone/>
            </a:pPr>
            <a:r>
              <a:rPr lang="en-US" sz="1600" dirty="0">
                <a:latin typeface="Lato Light" panose="020B0604020202020204" charset="0"/>
                <a:cs typeface="Calibri" panose="020F0502020204030204" pitchFamily="34" charset="0"/>
              </a:rPr>
              <a:t>617,786 NBA free-throws with 19 variables:</a:t>
            </a:r>
          </a:p>
          <a:p>
            <a:pPr>
              <a:lnSpc>
                <a:spcPct val="150000"/>
              </a:lnSpc>
              <a:spcBef>
                <a:spcPts val="0"/>
              </a:spcBef>
              <a:buClr>
                <a:schemeClr val="tx1"/>
              </a:buClr>
              <a:buFont typeface="Arial" panose="020B0604020202020204" pitchFamily="34" charset="0"/>
              <a:buChar char="•"/>
            </a:pPr>
            <a:endParaRPr lang="en-US" sz="1600" dirty="0">
              <a:latin typeface="Lato Light" panose="020B0604020202020204" charset="0"/>
              <a:cs typeface="Calibri" panose="020F0502020204030204" pitchFamily="34" charset="0"/>
            </a:endParaRPr>
          </a:p>
          <a:p>
            <a:pPr>
              <a:lnSpc>
                <a:spcPct val="150000"/>
              </a:lnSpc>
              <a:spcBef>
                <a:spcPts val="0"/>
              </a:spcBef>
              <a:buClr>
                <a:schemeClr val="tx1"/>
              </a:buClr>
              <a:buFont typeface="Arial" panose="020B0604020202020204" pitchFamily="34" charset="0"/>
              <a:buChar char="•"/>
            </a:pPr>
            <a:endParaRPr lang="en-US" sz="1600" dirty="0">
              <a:latin typeface="Lato Light" panose="020B0604020202020204" charset="0"/>
              <a:cs typeface="Calibri" panose="020F0502020204030204" pitchFamily="34" charset="0"/>
            </a:endParaRPr>
          </a:p>
          <a:p>
            <a:pPr>
              <a:lnSpc>
                <a:spcPct val="150000"/>
              </a:lnSpc>
              <a:spcBef>
                <a:spcPts val="0"/>
              </a:spcBef>
              <a:buClr>
                <a:schemeClr val="tx1"/>
              </a:buClr>
              <a:buFont typeface="Arial" panose="020B0604020202020204" pitchFamily="34" charset="0"/>
              <a:buChar char="•"/>
            </a:pPr>
            <a:endParaRPr lang="en-US" sz="1600" dirty="0">
              <a:latin typeface="Lato Light" panose="020B0604020202020204" charset="0"/>
              <a:cs typeface="Calibri" panose="020F0502020204030204" pitchFamily="34" charset="0"/>
            </a:endParaRPr>
          </a:p>
          <a:p>
            <a:pPr>
              <a:lnSpc>
                <a:spcPct val="150000"/>
              </a:lnSpc>
              <a:spcBef>
                <a:spcPts val="0"/>
              </a:spcBef>
              <a:buClr>
                <a:schemeClr val="tx1"/>
              </a:buClr>
              <a:buFont typeface="Arial" panose="020B0604020202020204" pitchFamily="34" charset="0"/>
              <a:buChar char="•"/>
            </a:pPr>
            <a:endParaRPr lang="en-US" sz="1600" dirty="0">
              <a:latin typeface="Lato Light" panose="020B0604020202020204" charset="0"/>
              <a:cs typeface="Calibri" panose="020F0502020204030204" pitchFamily="34" charset="0"/>
            </a:endParaRPr>
          </a:p>
          <a:p>
            <a:pPr>
              <a:lnSpc>
                <a:spcPct val="150000"/>
              </a:lnSpc>
              <a:spcBef>
                <a:spcPts val="0"/>
              </a:spcBef>
              <a:buClr>
                <a:schemeClr val="tx1"/>
              </a:buClr>
              <a:buFont typeface="Arial" panose="020B0604020202020204" pitchFamily="34" charset="0"/>
              <a:buChar char="•"/>
            </a:pPr>
            <a:endParaRPr lang="en-US" sz="1600" dirty="0">
              <a:latin typeface="Lato Light" panose="020B0604020202020204" charset="0"/>
              <a:cs typeface="Calibri" panose="020F0502020204030204" pitchFamily="34" charset="0"/>
            </a:endParaRPr>
          </a:p>
          <a:p>
            <a:pPr marL="101600" indent="0">
              <a:lnSpc>
                <a:spcPct val="150000"/>
              </a:lnSpc>
              <a:spcBef>
                <a:spcPts val="0"/>
              </a:spcBef>
              <a:buNone/>
            </a:pPr>
            <a:endParaRPr lang="en-US" sz="1600" dirty="0">
              <a:latin typeface="Lato Light" panose="020B0604020202020204" charset="0"/>
              <a:cs typeface="Calibri" panose="020F0502020204030204" pitchFamily="34" charset="0"/>
            </a:endParaRPr>
          </a:p>
        </p:txBody>
      </p:sp>
      <p:sp>
        <p:nvSpPr>
          <p:cNvPr id="5" name="TextBox 4">
            <a:extLst>
              <a:ext uri="{FF2B5EF4-FFF2-40B4-BE49-F238E27FC236}">
                <a16:creationId xmlns:a16="http://schemas.microsoft.com/office/drawing/2014/main" id="{398E0F7B-0EC3-EB49-8D1C-EBE068F19E78}"/>
              </a:ext>
            </a:extLst>
          </p:cNvPr>
          <p:cNvSpPr txBox="1"/>
          <p:nvPr/>
        </p:nvSpPr>
        <p:spPr>
          <a:xfrm>
            <a:off x="2996313" y="545067"/>
            <a:ext cx="184731" cy="523220"/>
          </a:xfrm>
          <a:prstGeom prst="rect">
            <a:avLst/>
          </a:prstGeom>
          <a:noFill/>
        </p:spPr>
        <p:txBody>
          <a:bodyPr wrap="none" rtlCol="0">
            <a:spAutoFit/>
          </a:bodyPr>
          <a:lstStyle/>
          <a:p>
            <a:endParaRPr lang="en-US" sz="2800" dirty="0"/>
          </a:p>
        </p:txBody>
      </p:sp>
      <p:sp>
        <p:nvSpPr>
          <p:cNvPr id="3" name="TextBox 2">
            <a:extLst>
              <a:ext uri="{FF2B5EF4-FFF2-40B4-BE49-F238E27FC236}">
                <a16:creationId xmlns:a16="http://schemas.microsoft.com/office/drawing/2014/main" id="{64FBC739-38B3-4312-8CEE-5B2F382EF21B}"/>
              </a:ext>
            </a:extLst>
          </p:cNvPr>
          <p:cNvSpPr txBox="1"/>
          <p:nvPr/>
        </p:nvSpPr>
        <p:spPr>
          <a:xfrm>
            <a:off x="4157835" y="2734455"/>
            <a:ext cx="1983036" cy="1815882"/>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FG%</a:t>
            </a:r>
          </a:p>
          <a:p>
            <a:pPr marL="285750"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3P%</a:t>
            </a:r>
          </a:p>
          <a:p>
            <a:pPr marL="285750"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FT%</a:t>
            </a:r>
          </a:p>
          <a:p>
            <a:pPr marL="285750"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Height</a:t>
            </a:r>
          </a:p>
          <a:p>
            <a:pPr marL="285750"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Weight</a:t>
            </a:r>
          </a:p>
          <a:p>
            <a:pPr marL="285750" indent="-285750">
              <a:buFont typeface="Wingdings" panose="05000000000000000000" pitchFamily="2" charset="2"/>
              <a:buChar char="Ø"/>
            </a:pPr>
            <a:r>
              <a:rPr lang="en-US" sz="1600" dirty="0" err="1">
                <a:latin typeface="Calibri" panose="020F0502020204030204" pitchFamily="34" charset="0"/>
                <a:cs typeface="Calibri" panose="020F0502020204030204" pitchFamily="34" charset="0"/>
              </a:rPr>
              <a:t>ShootingHand</a:t>
            </a:r>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D7E74739-2B93-4365-9FFB-6F4618E301B9}"/>
              </a:ext>
            </a:extLst>
          </p:cNvPr>
          <p:cNvSpPr txBox="1"/>
          <p:nvPr/>
        </p:nvSpPr>
        <p:spPr>
          <a:xfrm>
            <a:off x="6140871" y="2734455"/>
            <a:ext cx="1983036" cy="1569660"/>
          </a:xfrm>
          <a:prstGeom prst="rect">
            <a:avLst/>
          </a:prstGeom>
          <a:noFill/>
        </p:spPr>
        <p:txBody>
          <a:bodyPr wrap="square" rtlCol="0">
            <a:spAutoFit/>
          </a:bodyPr>
          <a:lstStyle/>
          <a:p>
            <a:pPr marL="285750" indent="-285750">
              <a:buFont typeface="Wingdings" panose="05000000000000000000" pitchFamily="2" charset="2"/>
              <a:buChar char="Ø"/>
            </a:pPr>
            <a:r>
              <a:rPr lang="en-US" sz="1600" dirty="0" err="1">
                <a:latin typeface="Calibri" panose="020F0502020204030204" pitchFamily="34" charset="0"/>
                <a:cs typeface="Calibri" panose="020F0502020204030204" pitchFamily="34" charset="0"/>
              </a:rPr>
              <a:t>draftRank</a:t>
            </a:r>
            <a:endParaRPr lang="en-US" sz="1600" dirty="0">
              <a:latin typeface="Calibri" panose="020F0502020204030204" pitchFamily="34" charset="0"/>
              <a:cs typeface="Calibri" panose="020F0502020204030204" pitchFamily="34" charset="0"/>
            </a:endParaRP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playoffs</a:t>
            </a: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score</a:t>
            </a: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season</a:t>
            </a: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shot_made</a:t>
            </a:r>
            <a:endParaRPr lang="en-US" sz="1600" dirty="0">
              <a:latin typeface="Calibri" panose="020F0502020204030204" pitchFamily="34" charset="0"/>
              <a:cs typeface="Calibri" panose="020F0502020204030204" pitchFamily="34" charset="0"/>
            </a:endParaRP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time</a:t>
            </a:r>
          </a:p>
        </p:txBody>
      </p:sp>
      <p:sp>
        <p:nvSpPr>
          <p:cNvPr id="8" name="TextBox 7">
            <a:extLst>
              <a:ext uri="{FF2B5EF4-FFF2-40B4-BE49-F238E27FC236}">
                <a16:creationId xmlns:a16="http://schemas.microsoft.com/office/drawing/2014/main" id="{A11707B2-6CB7-4924-8F3C-71FBEDB0EF9D}"/>
              </a:ext>
            </a:extLst>
          </p:cNvPr>
          <p:cNvSpPr txBox="1"/>
          <p:nvPr/>
        </p:nvSpPr>
        <p:spPr>
          <a:xfrm>
            <a:off x="2189526" y="2734455"/>
            <a:ext cx="1983036" cy="1815882"/>
          </a:xfrm>
          <a:prstGeom prst="rect">
            <a:avLst/>
          </a:prstGeom>
          <a:noFill/>
        </p:spPr>
        <p:txBody>
          <a:bodyPr wrap="square" rtlCol="0">
            <a:spAutoFit/>
          </a:bodyPr>
          <a:lstStyle/>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end_result</a:t>
            </a:r>
            <a:endParaRPr lang="en-US" sz="1600" dirty="0">
              <a:latin typeface="Calibri" panose="020F0502020204030204" pitchFamily="34" charset="0"/>
              <a:cs typeface="Calibri" panose="020F0502020204030204" pitchFamily="34" charset="0"/>
            </a:endParaRP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game</a:t>
            </a: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game_id</a:t>
            </a:r>
            <a:endParaRPr lang="en-US" sz="1600" dirty="0">
              <a:latin typeface="Calibri" panose="020F0502020204030204" pitchFamily="34" charset="0"/>
              <a:cs typeface="Calibri" panose="020F0502020204030204" pitchFamily="34" charset="0"/>
            </a:endParaRP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period</a:t>
            </a: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play</a:t>
            </a:r>
            <a:endParaRPr lang="he-IL" sz="1600" dirty="0">
              <a:latin typeface="Calibri" panose="020F0502020204030204" pitchFamily="34" charset="0"/>
              <a:cs typeface="Calibri" panose="020F0502020204030204" pitchFamily="34" charset="0"/>
            </a:endParaRP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player</a:t>
            </a:r>
            <a:endParaRPr lang="he-IL"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Position</a:t>
            </a:r>
          </a:p>
        </p:txBody>
      </p:sp>
    </p:spTree>
    <p:extLst>
      <p:ext uri="{BB962C8B-B14F-4D97-AF65-F5344CB8AC3E}">
        <p14:creationId xmlns:p14="http://schemas.microsoft.com/office/powerpoint/2010/main" val="1748406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91440" y="513755"/>
            <a:ext cx="2453715" cy="2630400"/>
          </a:xfrm>
          <a:prstGeom prst="rect">
            <a:avLst/>
          </a:prstGeom>
        </p:spPr>
        <p:txBody>
          <a:bodyPr spcFirstLastPara="1" wrap="square" lIns="91425" tIns="91425" rIns="91425" bIns="91425" anchor="ctr" anchorCtr="0">
            <a:noAutofit/>
          </a:bodyPr>
          <a:lstStyle/>
          <a:p>
            <a:pPr algn="ctr" rtl="1"/>
            <a:r>
              <a:rPr lang="en-US" sz="2400" b="1" dirty="0"/>
              <a:t>Data Understanding</a:t>
            </a:r>
            <a:endParaRPr lang="en-US" sz="2400" dirty="0"/>
          </a:p>
        </p:txBody>
      </p:sp>
      <p:sp>
        <p:nvSpPr>
          <p:cNvPr id="424" name="Google Shape;424;p20"/>
          <p:cNvSpPr txBox="1">
            <a:spLocks noGrp="1"/>
          </p:cNvSpPr>
          <p:nvPr>
            <p:ph type="body" idx="1"/>
          </p:nvPr>
        </p:nvSpPr>
        <p:spPr>
          <a:xfrm>
            <a:off x="2526860" y="759818"/>
            <a:ext cx="6221356" cy="2069107"/>
          </a:xfrm>
          <a:prstGeom prst="rect">
            <a:avLst/>
          </a:prstGeom>
        </p:spPr>
        <p:txBody>
          <a:bodyPr spcFirstLastPara="1" wrap="square" lIns="91425" tIns="91425" rIns="91425" bIns="91425" anchor="t" anchorCtr="0">
            <a:noAutofit/>
          </a:bodyPr>
          <a:lstStyle/>
          <a:p>
            <a:pPr lvl="0">
              <a:lnSpc>
                <a:spcPct val="150000"/>
              </a:lnSpc>
              <a:spcBef>
                <a:spcPts val="0"/>
              </a:spcBef>
              <a:buClr>
                <a:schemeClr val="tx1"/>
              </a:buClr>
              <a:buFont typeface="Arial" panose="020B0604020202020204" pitchFamily="34" charset="0"/>
              <a:buChar char="•"/>
            </a:pPr>
            <a:r>
              <a:rPr lang="en-US" sz="1600" dirty="0">
                <a:latin typeface="Lato Light" panose="020B0604020202020204" charset="0"/>
                <a:cs typeface="Calibri" panose="020F0502020204030204" pitchFamily="34" charset="0"/>
              </a:rPr>
              <a:t>We analyzed the dataset and checked the correlation </a:t>
            </a:r>
          </a:p>
          <a:p>
            <a:pPr marL="101600" lvl="0" indent="0">
              <a:lnSpc>
                <a:spcPct val="150000"/>
              </a:lnSpc>
              <a:spcBef>
                <a:spcPts val="0"/>
              </a:spcBef>
              <a:buClr>
                <a:schemeClr val="tx1"/>
              </a:buClr>
              <a:buNone/>
            </a:pPr>
            <a:r>
              <a:rPr lang="en-US" sz="1600" dirty="0">
                <a:latin typeface="Lato Light" panose="020B0604020202020204" charset="0"/>
                <a:cs typeface="Calibri" panose="020F0502020204030204" pitchFamily="34" charset="0"/>
              </a:rPr>
              <a:t>       between our variables. </a:t>
            </a:r>
          </a:p>
          <a:p>
            <a:pPr lvl="0">
              <a:lnSpc>
                <a:spcPct val="150000"/>
              </a:lnSpc>
              <a:spcBef>
                <a:spcPts val="0"/>
              </a:spcBef>
              <a:buClr>
                <a:schemeClr val="tx1"/>
              </a:buClr>
              <a:buFont typeface="Arial" panose="020B0604020202020204" pitchFamily="34" charset="0"/>
              <a:buChar char="•"/>
            </a:pPr>
            <a:r>
              <a:rPr lang="en-US" sz="1600" dirty="0">
                <a:latin typeface="Lato Light" panose="020B0604020202020204" charset="0"/>
                <a:cs typeface="Calibri" panose="020F0502020204030204" pitchFamily="34" charset="0"/>
              </a:rPr>
              <a:t>We chose the relevant columns for our prediction problem </a:t>
            </a:r>
          </a:p>
          <a:p>
            <a:pPr lvl="0">
              <a:lnSpc>
                <a:spcPct val="150000"/>
              </a:lnSpc>
              <a:spcBef>
                <a:spcPts val="0"/>
              </a:spcBef>
              <a:buClr>
                <a:schemeClr val="tx1"/>
              </a:buClr>
              <a:buFont typeface="Arial" panose="020B0604020202020204" pitchFamily="34" charset="0"/>
              <a:buChar char="•"/>
            </a:pPr>
            <a:r>
              <a:rPr lang="en-US" sz="1600" dirty="0">
                <a:latin typeface="Lato Light" panose="020B0604020202020204" charset="0"/>
                <a:cs typeface="Calibri" panose="020F0502020204030204" pitchFamily="34" charset="0"/>
              </a:rPr>
              <a:t>We modified our data and manipulated it so it  fit into machine learning model</a:t>
            </a:r>
          </a:p>
        </p:txBody>
      </p:sp>
      <p:pic>
        <p:nvPicPr>
          <p:cNvPr id="1028" name="Picture 4">
            <a:extLst>
              <a:ext uri="{FF2B5EF4-FFF2-40B4-BE49-F238E27FC236}">
                <a16:creationId xmlns:a16="http://schemas.microsoft.com/office/drawing/2014/main" id="{41215308-C386-4096-B9A9-C1DBDB083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516" y="2571750"/>
            <a:ext cx="2056838" cy="18257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26DB5DE-7067-42FC-BFD3-203FB10B52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8472" y="2925080"/>
            <a:ext cx="2073822" cy="14717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2A5E4CE-73F3-49BC-A0A4-15E7EF59AA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5882" y="2909727"/>
            <a:ext cx="2073822" cy="15009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608FDD2-9397-4BF7-8FB1-D263AF9A9F93}"/>
              </a:ext>
            </a:extLst>
          </p:cNvPr>
          <p:cNvSpPr txBox="1"/>
          <p:nvPr/>
        </p:nvSpPr>
        <p:spPr>
          <a:xfrm>
            <a:off x="6200775" y="4381500"/>
            <a:ext cx="1901489" cy="276999"/>
          </a:xfrm>
          <a:prstGeom prst="rect">
            <a:avLst/>
          </a:prstGeom>
          <a:noFill/>
        </p:spPr>
        <p:txBody>
          <a:bodyPr wrap="square" rtlCol="0">
            <a:spAutoFit/>
          </a:bodyPr>
          <a:lstStyle/>
          <a:p>
            <a:r>
              <a:rPr lang="en-US" sz="1200" b="1" dirty="0">
                <a:latin typeface="Calibri" panose="020F0502020204030204" pitchFamily="34" charset="0"/>
                <a:cs typeface="Calibri" panose="020F0502020204030204" pitchFamily="34" charset="0"/>
              </a:rPr>
              <a:t>Finding correlations</a:t>
            </a:r>
          </a:p>
        </p:txBody>
      </p:sp>
      <p:sp>
        <p:nvSpPr>
          <p:cNvPr id="9" name="TextBox 8">
            <a:extLst>
              <a:ext uri="{FF2B5EF4-FFF2-40B4-BE49-F238E27FC236}">
                <a16:creationId xmlns:a16="http://schemas.microsoft.com/office/drawing/2014/main" id="{0D69E3DC-7839-4429-AD71-4D40D37A40C4}"/>
              </a:ext>
            </a:extLst>
          </p:cNvPr>
          <p:cNvSpPr txBox="1"/>
          <p:nvPr/>
        </p:nvSpPr>
        <p:spPr>
          <a:xfrm>
            <a:off x="1415883" y="4378532"/>
            <a:ext cx="4236412" cy="276999"/>
          </a:xfrm>
          <a:prstGeom prst="rect">
            <a:avLst/>
          </a:prstGeom>
          <a:noFill/>
        </p:spPr>
        <p:txBody>
          <a:bodyPr wrap="square" rtlCol="0">
            <a:spAutoFit/>
          </a:bodyPr>
          <a:lstStyle/>
          <a:p>
            <a:r>
              <a:rPr lang="en-US" sz="1200" b="1" dirty="0">
                <a:latin typeface="Calibri" panose="020F0502020204030204" pitchFamily="34" charset="0"/>
                <a:cs typeface="Calibri" panose="020F0502020204030204" pitchFamily="34" charset="0"/>
              </a:rPr>
              <a:t>manipulating the data using minmax scalar and standard scalar</a:t>
            </a:r>
          </a:p>
        </p:txBody>
      </p:sp>
    </p:spTree>
    <p:extLst>
      <p:ext uri="{BB962C8B-B14F-4D97-AF65-F5344CB8AC3E}">
        <p14:creationId xmlns:p14="http://schemas.microsoft.com/office/powerpoint/2010/main" val="3172362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5CD8-C5AF-4970-8C9E-C50BFC9CBD8A}"/>
              </a:ext>
            </a:extLst>
          </p:cNvPr>
          <p:cNvSpPr>
            <a:spLocks noGrp="1"/>
          </p:cNvSpPr>
          <p:nvPr>
            <p:ph type="title"/>
          </p:nvPr>
        </p:nvSpPr>
        <p:spPr/>
        <p:txBody>
          <a:bodyPr/>
          <a:lstStyle/>
          <a:p>
            <a:pPr algn="ctr"/>
            <a:r>
              <a:rPr lang="en-US" sz="2400" dirty="0"/>
              <a:t>train-test split</a:t>
            </a:r>
          </a:p>
        </p:txBody>
      </p:sp>
      <p:sp>
        <p:nvSpPr>
          <p:cNvPr id="3" name="Text Placeholder 2">
            <a:extLst>
              <a:ext uri="{FF2B5EF4-FFF2-40B4-BE49-F238E27FC236}">
                <a16:creationId xmlns:a16="http://schemas.microsoft.com/office/drawing/2014/main" id="{268A7CD8-BE50-43CA-AA8E-2BEF54D446B0}"/>
              </a:ext>
            </a:extLst>
          </p:cNvPr>
          <p:cNvSpPr>
            <a:spLocks noGrp="1"/>
          </p:cNvSpPr>
          <p:nvPr>
            <p:ph type="body" idx="1"/>
          </p:nvPr>
        </p:nvSpPr>
        <p:spPr/>
        <p:txBody>
          <a:bodyPr/>
          <a:lstStyle/>
          <a:p>
            <a:r>
              <a:rPr lang="en-US" sz="1600" dirty="0"/>
              <a:t>Our data is unbalanced,  76% of the throws with shot made and 24% with shot missed</a:t>
            </a:r>
          </a:p>
          <a:p>
            <a:r>
              <a:rPr lang="en-US" sz="1600" dirty="0"/>
              <a:t>We split our data to train and test randomly and made sure we keep this ratio in the train and test groups: </a:t>
            </a:r>
          </a:p>
        </p:txBody>
      </p:sp>
      <p:sp>
        <p:nvSpPr>
          <p:cNvPr id="4" name="Slide Number Placeholder 3">
            <a:extLst>
              <a:ext uri="{FF2B5EF4-FFF2-40B4-BE49-F238E27FC236}">
                <a16:creationId xmlns:a16="http://schemas.microsoft.com/office/drawing/2014/main" id="{C71D1E66-69D2-42A5-B7BE-32EF2CD21E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5" name="Picture 4">
            <a:extLst>
              <a:ext uri="{FF2B5EF4-FFF2-40B4-BE49-F238E27FC236}">
                <a16:creationId xmlns:a16="http://schemas.microsoft.com/office/drawing/2014/main" id="{7CD524BF-5CAE-4AA9-9984-092E748BC487}"/>
              </a:ext>
            </a:extLst>
          </p:cNvPr>
          <p:cNvPicPr>
            <a:picLocks noChangeAspect="1"/>
          </p:cNvPicPr>
          <p:nvPr/>
        </p:nvPicPr>
        <p:blipFill rotWithShape="1">
          <a:blip r:embed="rId2"/>
          <a:srcRect l="17083" t="43700" r="57604" b="42219"/>
          <a:stretch/>
        </p:blipFill>
        <p:spPr>
          <a:xfrm>
            <a:off x="3316079" y="2743199"/>
            <a:ext cx="3771900" cy="1179689"/>
          </a:xfrm>
          <a:prstGeom prst="rect">
            <a:avLst/>
          </a:prstGeom>
        </p:spPr>
      </p:pic>
    </p:spTree>
    <p:extLst>
      <p:ext uri="{BB962C8B-B14F-4D97-AF65-F5344CB8AC3E}">
        <p14:creationId xmlns:p14="http://schemas.microsoft.com/office/powerpoint/2010/main" val="2410188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0AA3D-461C-744C-98CD-CDF06D5A2E80}"/>
              </a:ext>
            </a:extLst>
          </p:cNvPr>
          <p:cNvSpPr>
            <a:spLocks noGrp="1"/>
          </p:cNvSpPr>
          <p:nvPr>
            <p:ph type="title"/>
          </p:nvPr>
        </p:nvSpPr>
        <p:spPr>
          <a:xfrm>
            <a:off x="80575" y="597575"/>
            <a:ext cx="2142000" cy="2630400"/>
          </a:xfrm>
        </p:spPr>
        <p:txBody>
          <a:bodyPr/>
          <a:lstStyle/>
          <a:p>
            <a:pPr algn="ctr"/>
            <a:r>
              <a:rPr lang="en-US" sz="2400" dirty="0"/>
              <a:t>Baseline Model</a:t>
            </a:r>
          </a:p>
        </p:txBody>
      </p:sp>
      <p:sp>
        <p:nvSpPr>
          <p:cNvPr id="3" name="Text Placeholder 2">
            <a:extLst>
              <a:ext uri="{FF2B5EF4-FFF2-40B4-BE49-F238E27FC236}">
                <a16:creationId xmlns:a16="http://schemas.microsoft.com/office/drawing/2014/main" id="{0881848D-23B4-6144-9AF2-97B510806A9F}"/>
              </a:ext>
            </a:extLst>
          </p:cNvPr>
          <p:cNvSpPr>
            <a:spLocks noGrp="1"/>
          </p:cNvSpPr>
          <p:nvPr>
            <p:ph type="body" idx="1"/>
          </p:nvPr>
        </p:nvSpPr>
        <p:spPr/>
        <p:txBody>
          <a:bodyPr/>
          <a:lstStyle/>
          <a:p>
            <a:r>
              <a:rPr lang="en-US" dirty="0"/>
              <a:t>Prediction  based only on FT%</a:t>
            </a:r>
          </a:p>
          <a:p>
            <a:r>
              <a:rPr lang="en-US" dirty="0"/>
              <a:t>Threshold classification, FT% &gt; 0.5 predicted as shot made, else missed.</a:t>
            </a:r>
          </a:p>
          <a:p>
            <a:r>
              <a:rPr lang="en-US" dirty="0"/>
              <a:t>Performance:</a:t>
            </a:r>
          </a:p>
          <a:p>
            <a:endParaRPr lang="en-US" dirty="0"/>
          </a:p>
        </p:txBody>
      </p:sp>
      <p:sp>
        <p:nvSpPr>
          <p:cNvPr id="4" name="Slide Number Placeholder 3">
            <a:extLst>
              <a:ext uri="{FF2B5EF4-FFF2-40B4-BE49-F238E27FC236}">
                <a16:creationId xmlns:a16="http://schemas.microsoft.com/office/drawing/2014/main" id="{BCFA1644-1D43-3641-B46B-4067BA5526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8" name="TextBox 7">
            <a:extLst>
              <a:ext uri="{FF2B5EF4-FFF2-40B4-BE49-F238E27FC236}">
                <a16:creationId xmlns:a16="http://schemas.microsoft.com/office/drawing/2014/main" id="{53878052-991A-D54D-B0F2-046450C1B0A5}"/>
              </a:ext>
            </a:extLst>
          </p:cNvPr>
          <p:cNvSpPr txBox="1"/>
          <p:nvPr/>
        </p:nvSpPr>
        <p:spPr>
          <a:xfrm>
            <a:off x="3636335" y="632920"/>
            <a:ext cx="2906565" cy="615553"/>
          </a:xfrm>
          <a:prstGeom prst="rect">
            <a:avLst/>
          </a:prstGeom>
          <a:noFill/>
        </p:spPr>
        <p:txBody>
          <a:bodyPr wrap="none" rtlCol="0">
            <a:spAutoFit/>
          </a:bodyPr>
          <a:lstStyle/>
          <a:p>
            <a:pPr marL="101600">
              <a:spcBef>
                <a:spcPts val="600"/>
              </a:spcBef>
              <a:buClr>
                <a:srgbClr val="A6BCC9"/>
              </a:buClr>
              <a:buSzPts val="2000"/>
            </a:pPr>
            <a:r>
              <a:rPr lang="en-US" sz="2000" b="1" u="sng" dirty="0">
                <a:solidFill>
                  <a:srgbClr val="4A5C65"/>
                </a:solidFill>
                <a:latin typeface="Lato Light"/>
                <a:sym typeface="Lato Light"/>
              </a:rPr>
              <a:t>Model without learning</a:t>
            </a:r>
          </a:p>
          <a:p>
            <a:endParaRPr lang="en-US" dirty="0">
              <a:solidFill>
                <a:srgbClr val="4A5C65"/>
              </a:solidFill>
            </a:endParaRPr>
          </a:p>
        </p:txBody>
      </p:sp>
      <p:pic>
        <p:nvPicPr>
          <p:cNvPr id="9" name="Picture 8">
            <a:extLst>
              <a:ext uri="{FF2B5EF4-FFF2-40B4-BE49-F238E27FC236}">
                <a16:creationId xmlns:a16="http://schemas.microsoft.com/office/drawing/2014/main" id="{6F7190E9-8220-3D4E-A496-7F38B7638B81}"/>
              </a:ext>
            </a:extLst>
          </p:cNvPr>
          <p:cNvPicPr>
            <a:picLocks noChangeAspect="1"/>
          </p:cNvPicPr>
          <p:nvPr/>
        </p:nvPicPr>
        <p:blipFill>
          <a:blip r:embed="rId2"/>
          <a:stretch>
            <a:fillRect/>
          </a:stretch>
        </p:blipFill>
        <p:spPr>
          <a:xfrm>
            <a:off x="2286075" y="2731737"/>
            <a:ext cx="5283200" cy="17907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65554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DA190-DC0A-4BC1-A574-F90E2E8CE487}"/>
              </a:ext>
            </a:extLst>
          </p:cNvPr>
          <p:cNvSpPr>
            <a:spLocks noGrp="1"/>
          </p:cNvSpPr>
          <p:nvPr>
            <p:ph type="title"/>
          </p:nvPr>
        </p:nvSpPr>
        <p:spPr>
          <a:xfrm>
            <a:off x="25400" y="597575"/>
            <a:ext cx="2142000" cy="2630400"/>
          </a:xfrm>
        </p:spPr>
        <p:txBody>
          <a:bodyPr/>
          <a:lstStyle/>
          <a:p>
            <a:pPr algn="ctr"/>
            <a:r>
              <a:rPr lang="en-US" sz="2400" dirty="0"/>
              <a:t>Another Baseline Model</a:t>
            </a:r>
          </a:p>
        </p:txBody>
      </p:sp>
      <p:sp>
        <p:nvSpPr>
          <p:cNvPr id="3" name="Text Placeholder 2">
            <a:extLst>
              <a:ext uri="{FF2B5EF4-FFF2-40B4-BE49-F238E27FC236}">
                <a16:creationId xmlns:a16="http://schemas.microsoft.com/office/drawing/2014/main" id="{58D9CC9D-CFB2-4E87-AD8D-AAE5A25534D0}"/>
              </a:ext>
            </a:extLst>
          </p:cNvPr>
          <p:cNvSpPr>
            <a:spLocks noGrp="1"/>
          </p:cNvSpPr>
          <p:nvPr>
            <p:ph type="body" idx="1"/>
          </p:nvPr>
        </p:nvSpPr>
        <p:spPr/>
        <p:txBody>
          <a:bodyPr/>
          <a:lstStyle/>
          <a:p>
            <a:r>
              <a:rPr lang="en-US" dirty="0"/>
              <a:t>As suggested by prof. </a:t>
            </a:r>
            <a:r>
              <a:rPr lang="en-US" dirty="0" err="1"/>
              <a:t>Deuch</a:t>
            </a:r>
            <a:r>
              <a:rPr lang="en-US" dirty="0"/>
              <a:t>, we tried a random model which toss a coin with the player’s ‘FT%’ score as it’s probability </a:t>
            </a:r>
          </a:p>
        </p:txBody>
      </p:sp>
      <p:sp>
        <p:nvSpPr>
          <p:cNvPr id="4" name="Slide Number Placeholder 3">
            <a:extLst>
              <a:ext uri="{FF2B5EF4-FFF2-40B4-BE49-F238E27FC236}">
                <a16:creationId xmlns:a16="http://schemas.microsoft.com/office/drawing/2014/main" id="{36B9AEB5-F793-4509-B9DF-A3D9517F03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6" name="Picture 5">
            <a:extLst>
              <a:ext uri="{FF2B5EF4-FFF2-40B4-BE49-F238E27FC236}">
                <a16:creationId xmlns:a16="http://schemas.microsoft.com/office/drawing/2014/main" id="{C0EB1886-43B8-4CFE-B23D-C3B62E69132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rcRect l="5923" t="55806" r="65972" b="22208"/>
          <a:stretch/>
        </p:blipFill>
        <p:spPr>
          <a:xfrm>
            <a:off x="3324224" y="2410476"/>
            <a:ext cx="4297725" cy="18902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08981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A80AA-A6BE-AC4C-942F-E97A0B131445}"/>
              </a:ext>
            </a:extLst>
          </p:cNvPr>
          <p:cNvSpPr>
            <a:spLocks noGrp="1"/>
          </p:cNvSpPr>
          <p:nvPr>
            <p:ph type="title"/>
          </p:nvPr>
        </p:nvSpPr>
        <p:spPr/>
        <p:txBody>
          <a:bodyPr/>
          <a:lstStyle/>
          <a:p>
            <a:pPr algn="ctr"/>
            <a:r>
              <a:rPr lang="en-US" dirty="0"/>
              <a:t>Log-Regression Model</a:t>
            </a:r>
          </a:p>
        </p:txBody>
      </p:sp>
      <p:sp>
        <p:nvSpPr>
          <p:cNvPr id="4" name="Slide Number Placeholder 3">
            <a:extLst>
              <a:ext uri="{FF2B5EF4-FFF2-40B4-BE49-F238E27FC236}">
                <a16:creationId xmlns:a16="http://schemas.microsoft.com/office/drawing/2014/main" id="{C7438DED-D4A8-A848-AA43-D34114F214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mc:AlternateContent xmlns:mc="http://schemas.openxmlformats.org/markup-compatibility/2006" xmlns:a14="http://schemas.microsoft.com/office/drawing/2010/main">
        <mc:Choice Requires="a14">
          <p:sp>
            <p:nvSpPr>
              <p:cNvPr id="7" name="Text Placeholder 2">
                <a:extLst>
                  <a:ext uri="{FF2B5EF4-FFF2-40B4-BE49-F238E27FC236}">
                    <a16:creationId xmlns:a16="http://schemas.microsoft.com/office/drawing/2014/main" id="{70377F4B-A2D6-724C-A3AA-91F9653D1871}"/>
                  </a:ext>
                </a:extLst>
              </p:cNvPr>
              <p:cNvSpPr>
                <a:spLocks noGrp="1"/>
              </p:cNvSpPr>
              <p:nvPr>
                <p:ph type="body" idx="1"/>
              </p:nvPr>
            </p:nvSpPr>
            <p:spPr>
              <a:xfrm>
                <a:off x="2673284" y="551178"/>
                <a:ext cx="5292300" cy="3267300"/>
              </a:xfrm>
            </p:spPr>
            <p:txBody>
              <a:bodyPr/>
              <a:lstStyle/>
              <a:p>
                <a:r>
                  <a:rPr lang="en-US" dirty="0">
                    <a:solidFill>
                      <a:srgbClr val="4A5C65"/>
                    </a:solidFill>
                  </a:rPr>
                  <a:t>Logistic Regression model loss function:</a:t>
                </a:r>
              </a:p>
              <a:p>
                <a:endParaRPr lang="en-US" sz="700" dirty="0">
                  <a:solidFill>
                    <a:srgbClr val="4A5C65"/>
                  </a:solidFill>
                </a:endParaRPr>
              </a:p>
              <a:p>
                <a:pPr marL="101600" indent="0">
                  <a:buNone/>
                </a:pPr>
                <a:r>
                  <a:rPr lang="en-US" sz="1600" dirty="0">
                    <a:solidFill>
                      <a:srgbClr val="4A5C65"/>
                    </a:solidFill>
                  </a:rPr>
                  <a:t>We ran the logistic regression </a:t>
                </a:r>
              </a:p>
              <a:p>
                <a:pPr marL="101600" indent="0">
                  <a:buNone/>
                </a:pPr>
                <a:r>
                  <a:rPr lang="en-US" sz="1600" dirty="0">
                    <a:solidFill>
                      <a:srgbClr val="4A5C65"/>
                    </a:solidFill>
                  </a:rPr>
                  <a:t>model with </a:t>
                </a:r>
                <a14:m>
                  <m:oMath xmlns:m="http://schemas.openxmlformats.org/officeDocument/2006/math">
                    <m:r>
                      <a:rPr lang="en-US" sz="1600" b="0" i="1" dirty="0" smtClean="0">
                        <a:solidFill>
                          <a:srgbClr val="4A5C65"/>
                        </a:solidFill>
                        <a:latin typeface="Cambria Math" panose="02040503050406030204" pitchFamily="18" charset="0"/>
                      </a:rPr>
                      <m:t>𝐶</m:t>
                    </m:r>
                    <m:r>
                      <a:rPr lang="en-US" sz="1600" i="1" dirty="0" smtClean="0">
                        <a:solidFill>
                          <a:srgbClr val="4A5C65"/>
                        </a:solidFill>
                        <a:latin typeface="Cambria Math" panose="02040503050406030204" pitchFamily="18" charset="0"/>
                      </a:rPr>
                      <m:t>=</m:t>
                    </m:r>
                    <m:sSup>
                      <m:sSupPr>
                        <m:ctrlPr>
                          <a:rPr lang="en-US" sz="1600" i="1" dirty="0" smtClean="0">
                            <a:solidFill>
                              <a:srgbClr val="4A5C65"/>
                            </a:solidFill>
                            <a:latin typeface="Cambria Math" panose="02040503050406030204" pitchFamily="18" charset="0"/>
                          </a:rPr>
                        </m:ctrlPr>
                      </m:sSupPr>
                      <m:e>
                        <m:r>
                          <a:rPr lang="en-US" sz="1600" i="1" dirty="0" smtClean="0">
                            <a:solidFill>
                              <a:srgbClr val="4A5C65"/>
                            </a:solidFill>
                            <a:latin typeface="Cambria Math" panose="02040503050406030204" pitchFamily="18" charset="0"/>
                          </a:rPr>
                          <m:t>10</m:t>
                        </m:r>
                      </m:e>
                      <m:sup>
                        <m:r>
                          <a:rPr lang="en-US" sz="1600" i="1" dirty="0" smtClean="0">
                            <a:solidFill>
                              <a:srgbClr val="4A5C65"/>
                            </a:solidFill>
                            <a:latin typeface="Cambria Math" panose="02040503050406030204" pitchFamily="18" charset="0"/>
                          </a:rPr>
                          <m:t>5</m:t>
                        </m:r>
                      </m:sup>
                    </m:sSup>
                  </m:oMath>
                </a14:m>
                <a:endParaRPr lang="en-US" sz="1600" dirty="0">
                  <a:solidFill>
                    <a:srgbClr val="4A5C65"/>
                  </a:solidFill>
                </a:endParaRPr>
              </a:p>
              <a:p>
                <a:pPr marL="101600" indent="0">
                  <a:buNone/>
                </a:pPr>
                <a:endParaRPr lang="en-US" sz="1600" dirty="0">
                  <a:solidFill>
                    <a:srgbClr val="4A5C65"/>
                  </a:solidFill>
                </a:endParaRPr>
              </a:p>
              <a:p>
                <a:r>
                  <a:rPr lang="en-US" dirty="0">
                    <a:solidFill>
                      <a:srgbClr val="4A5C65"/>
                    </a:solidFill>
                  </a:rPr>
                  <a:t>Performance:</a:t>
                </a:r>
              </a:p>
              <a:p>
                <a:endParaRPr lang="en-US" dirty="0">
                  <a:solidFill>
                    <a:srgbClr val="4A5C65"/>
                  </a:solidFill>
                </a:endParaRPr>
              </a:p>
            </p:txBody>
          </p:sp>
        </mc:Choice>
        <mc:Fallback xmlns="">
          <p:sp>
            <p:nvSpPr>
              <p:cNvPr id="7" name="Text Placeholder 2">
                <a:extLst>
                  <a:ext uri="{FF2B5EF4-FFF2-40B4-BE49-F238E27FC236}">
                    <a16:creationId xmlns:a16="http://schemas.microsoft.com/office/drawing/2014/main" id="{70377F4B-A2D6-724C-A3AA-91F9653D1871}"/>
                  </a:ext>
                </a:extLst>
              </p:cNvPr>
              <p:cNvSpPr>
                <a:spLocks noGrp="1" noRot="1" noChangeAspect="1" noMove="1" noResize="1" noEditPoints="1" noAdjustHandles="1" noChangeArrowheads="1" noChangeShapeType="1" noTextEdit="1"/>
              </p:cNvSpPr>
              <p:nvPr>
                <p:ph type="body" idx="1"/>
              </p:nvPr>
            </p:nvSpPr>
            <p:spPr>
              <a:xfrm>
                <a:off x="2673284" y="551178"/>
                <a:ext cx="5292300" cy="3267300"/>
              </a:xfrm>
              <a:blipFill>
                <a:blip r:embed="rId2"/>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E1ED99C-EFE7-5B4A-8182-E4545F98549A}"/>
              </a:ext>
            </a:extLst>
          </p:cNvPr>
          <p:cNvPicPr>
            <a:picLocks noChangeAspect="1"/>
          </p:cNvPicPr>
          <p:nvPr/>
        </p:nvPicPr>
        <p:blipFill>
          <a:blip r:embed="rId3"/>
          <a:stretch>
            <a:fillRect/>
          </a:stretch>
        </p:blipFill>
        <p:spPr>
          <a:xfrm>
            <a:off x="5248350" y="1728877"/>
            <a:ext cx="1064795" cy="441267"/>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10" name="Picture 9">
            <a:extLst>
              <a:ext uri="{FF2B5EF4-FFF2-40B4-BE49-F238E27FC236}">
                <a16:creationId xmlns:a16="http://schemas.microsoft.com/office/drawing/2014/main" id="{640437A1-D588-6944-8C43-FB32CA71104B}"/>
              </a:ext>
            </a:extLst>
          </p:cNvPr>
          <p:cNvPicPr>
            <a:picLocks noChangeAspect="1"/>
          </p:cNvPicPr>
          <p:nvPr/>
        </p:nvPicPr>
        <p:blipFill rotWithShape="1">
          <a:blip r:embed="rId4"/>
          <a:srcRect b="22394"/>
          <a:stretch/>
        </p:blipFill>
        <p:spPr>
          <a:xfrm>
            <a:off x="5751906" y="1279498"/>
            <a:ext cx="2794970" cy="394376"/>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11" name="Picture 10">
            <a:extLst>
              <a:ext uri="{FF2B5EF4-FFF2-40B4-BE49-F238E27FC236}">
                <a16:creationId xmlns:a16="http://schemas.microsoft.com/office/drawing/2014/main" id="{526E73F5-55F7-DD41-B515-A843C6E59576}"/>
              </a:ext>
            </a:extLst>
          </p:cNvPr>
          <p:cNvPicPr>
            <a:picLocks noChangeAspect="1"/>
          </p:cNvPicPr>
          <p:nvPr/>
        </p:nvPicPr>
        <p:blipFill>
          <a:blip r:embed="rId5"/>
          <a:stretch>
            <a:fillRect/>
          </a:stretch>
        </p:blipFill>
        <p:spPr>
          <a:xfrm>
            <a:off x="6369380" y="1728878"/>
            <a:ext cx="2206338" cy="441267"/>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12" name="Picture 11">
            <a:extLst>
              <a:ext uri="{FF2B5EF4-FFF2-40B4-BE49-F238E27FC236}">
                <a16:creationId xmlns:a16="http://schemas.microsoft.com/office/drawing/2014/main" id="{B9D62C20-8A17-114A-A8B4-51A6AEFBD28F}"/>
              </a:ext>
            </a:extLst>
          </p:cNvPr>
          <p:cNvPicPr>
            <a:picLocks noChangeAspect="1"/>
          </p:cNvPicPr>
          <p:nvPr/>
        </p:nvPicPr>
        <p:blipFill>
          <a:blip r:embed="rId6"/>
          <a:stretch>
            <a:fillRect/>
          </a:stretch>
        </p:blipFill>
        <p:spPr>
          <a:xfrm>
            <a:off x="2396792" y="2706945"/>
            <a:ext cx="5321300" cy="17907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19407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5179E-996B-3447-BCF2-4288748F2E81}"/>
              </a:ext>
            </a:extLst>
          </p:cNvPr>
          <p:cNvSpPr>
            <a:spLocks noGrp="1"/>
          </p:cNvSpPr>
          <p:nvPr>
            <p:ph type="title"/>
          </p:nvPr>
        </p:nvSpPr>
        <p:spPr/>
        <p:txBody>
          <a:bodyPr/>
          <a:lstStyle/>
          <a:p>
            <a:pPr algn="ctr"/>
            <a:r>
              <a:rPr lang="en-US" dirty="0"/>
              <a:t>Linear SVM Model</a:t>
            </a:r>
          </a:p>
        </p:txBody>
      </p:sp>
      <p:pic>
        <p:nvPicPr>
          <p:cNvPr id="6" name="Picture 5">
            <a:extLst>
              <a:ext uri="{FF2B5EF4-FFF2-40B4-BE49-F238E27FC236}">
                <a16:creationId xmlns:a16="http://schemas.microsoft.com/office/drawing/2014/main" id="{D786C7B1-7530-EA45-8EC1-CD33D610C5D4}"/>
              </a:ext>
            </a:extLst>
          </p:cNvPr>
          <p:cNvPicPr>
            <a:picLocks noChangeAspect="1"/>
          </p:cNvPicPr>
          <p:nvPr/>
        </p:nvPicPr>
        <p:blipFill>
          <a:blip r:embed="rId3"/>
          <a:stretch>
            <a:fillRect/>
          </a:stretch>
        </p:blipFill>
        <p:spPr>
          <a:xfrm>
            <a:off x="4719781" y="1985145"/>
            <a:ext cx="3886028" cy="579208"/>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sp>
        <p:nvSpPr>
          <p:cNvPr id="4" name="Slide Number Placeholder 3">
            <a:extLst>
              <a:ext uri="{FF2B5EF4-FFF2-40B4-BE49-F238E27FC236}">
                <a16:creationId xmlns:a16="http://schemas.microsoft.com/office/drawing/2014/main" id="{12580C08-9CCA-D346-93CA-080458AC9A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7" name="Text Placeholder 2">
            <a:extLst>
              <a:ext uri="{FF2B5EF4-FFF2-40B4-BE49-F238E27FC236}">
                <a16:creationId xmlns:a16="http://schemas.microsoft.com/office/drawing/2014/main" id="{2246B3F8-67A0-2041-8BDC-121DB1DD286C}"/>
              </a:ext>
            </a:extLst>
          </p:cNvPr>
          <p:cNvSpPr>
            <a:spLocks noGrp="1"/>
          </p:cNvSpPr>
          <p:nvPr>
            <p:ph type="body" idx="1"/>
          </p:nvPr>
        </p:nvSpPr>
        <p:spPr>
          <a:xfrm>
            <a:off x="2825684" y="551178"/>
            <a:ext cx="5292300" cy="3267300"/>
          </a:xfrm>
        </p:spPr>
        <p:txBody>
          <a:bodyPr/>
          <a:lstStyle/>
          <a:p>
            <a:r>
              <a:rPr lang="en-US" dirty="0"/>
              <a:t>Linear SVM model loss function:</a:t>
            </a:r>
          </a:p>
          <a:p>
            <a:pPr marL="101600" indent="0">
              <a:buNone/>
            </a:pPr>
            <a:r>
              <a:rPr lang="en-US" sz="1400" dirty="0"/>
              <a:t>We ran the SVM model with </a:t>
            </a:r>
          </a:p>
          <a:p>
            <a:pPr>
              <a:buFontTx/>
              <a:buChar char="-"/>
            </a:pPr>
            <a:r>
              <a:rPr lang="en-US" sz="1400" dirty="0"/>
              <a:t>kernel = ‘linear’</a:t>
            </a:r>
          </a:p>
          <a:p>
            <a:pPr>
              <a:buFontTx/>
              <a:buChar char="-"/>
            </a:pPr>
            <a:r>
              <a:rPr lang="en-US" sz="1400" dirty="0"/>
              <a:t>class weight = ‘balanced’</a:t>
            </a:r>
          </a:p>
          <a:p>
            <a:pPr>
              <a:buFontTx/>
              <a:buChar char="-"/>
            </a:pPr>
            <a:r>
              <a:rPr lang="en-US" sz="1400" dirty="0"/>
              <a:t>verbose = True</a:t>
            </a:r>
          </a:p>
          <a:p>
            <a:pPr>
              <a:buFontTx/>
              <a:buChar char="-"/>
            </a:pPr>
            <a:r>
              <a:rPr lang="en-US" sz="1400" dirty="0"/>
              <a:t>C = 1</a:t>
            </a:r>
          </a:p>
          <a:p>
            <a:r>
              <a:rPr lang="en-US" dirty="0"/>
              <a:t>Performance:</a:t>
            </a:r>
          </a:p>
          <a:p>
            <a:endParaRPr lang="en-US" dirty="0"/>
          </a:p>
        </p:txBody>
      </p:sp>
      <p:pic>
        <p:nvPicPr>
          <p:cNvPr id="8" name="Picture 7">
            <a:extLst>
              <a:ext uri="{FF2B5EF4-FFF2-40B4-BE49-F238E27FC236}">
                <a16:creationId xmlns:a16="http://schemas.microsoft.com/office/drawing/2014/main" id="{469BC11D-73E5-6748-BC27-035C5D9A6FB7}"/>
              </a:ext>
            </a:extLst>
          </p:cNvPr>
          <p:cNvPicPr>
            <a:picLocks noChangeAspect="1"/>
          </p:cNvPicPr>
          <p:nvPr/>
        </p:nvPicPr>
        <p:blipFill>
          <a:blip r:embed="rId4"/>
          <a:stretch>
            <a:fillRect/>
          </a:stretch>
        </p:blipFill>
        <p:spPr>
          <a:xfrm>
            <a:off x="5830859" y="1441762"/>
            <a:ext cx="2774950" cy="457200"/>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3" name="Picture 2">
            <a:extLst>
              <a:ext uri="{FF2B5EF4-FFF2-40B4-BE49-F238E27FC236}">
                <a16:creationId xmlns:a16="http://schemas.microsoft.com/office/drawing/2014/main" id="{A3DB6637-063A-9942-954C-97DD2EA81297}"/>
              </a:ext>
            </a:extLst>
          </p:cNvPr>
          <p:cNvPicPr>
            <a:picLocks noChangeAspect="1"/>
          </p:cNvPicPr>
          <p:nvPr/>
        </p:nvPicPr>
        <p:blipFill>
          <a:blip r:embed="rId5"/>
          <a:stretch>
            <a:fillRect/>
          </a:stretch>
        </p:blipFill>
        <p:spPr>
          <a:xfrm>
            <a:off x="2065481" y="2922524"/>
            <a:ext cx="5308600" cy="16637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21752302"/>
      </p:ext>
    </p:extLst>
  </p:cSld>
  <p:clrMapOvr>
    <a:masterClrMapping/>
  </p:clrMapOvr>
</p:sld>
</file>

<file path=ppt/theme/theme1.xml><?xml version="1.0" encoding="utf-8"?>
<a:theme xmlns:a="http://schemas.openxmlformats.org/drawingml/2006/main" name="Ken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3257</TotalTime>
  <Words>1022</Words>
  <Application>Microsoft Macintosh PowerPoint</Application>
  <PresentationFormat>On-screen Show (16:9)</PresentationFormat>
  <Paragraphs>174</Paragraphs>
  <Slides>26</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Lato Light</vt:lpstr>
      <vt:lpstr>Calibri</vt:lpstr>
      <vt:lpstr>Cambria Math</vt:lpstr>
      <vt:lpstr>Arial</vt:lpstr>
      <vt:lpstr>Wingdings</vt:lpstr>
      <vt:lpstr>Roboto Slab Light</vt:lpstr>
      <vt:lpstr>Kent template</vt:lpstr>
      <vt:lpstr>Data Science Workshop</vt:lpstr>
      <vt:lpstr>Project Goals</vt:lpstr>
      <vt:lpstr>Our Data</vt:lpstr>
      <vt:lpstr>Data Understanding</vt:lpstr>
      <vt:lpstr>train-test split</vt:lpstr>
      <vt:lpstr>Baseline Model</vt:lpstr>
      <vt:lpstr>Another Baseline Model</vt:lpstr>
      <vt:lpstr>Log-Regression Model</vt:lpstr>
      <vt:lpstr>Linear SVM Model</vt:lpstr>
      <vt:lpstr>Neural Net – Binary Cross Entropy LOSS</vt:lpstr>
      <vt:lpstr>Xgboost Regressor Model</vt:lpstr>
      <vt:lpstr>Xgboost Classifier Model</vt:lpstr>
      <vt:lpstr>Random Forest Model</vt:lpstr>
      <vt:lpstr>K-Nearset Neighbours Model</vt:lpstr>
      <vt:lpstr>The unbalanced database problem</vt:lpstr>
      <vt:lpstr>PowerPoint Presentation</vt:lpstr>
      <vt:lpstr>SMOTE</vt:lpstr>
      <vt:lpstr>SMOTE  Performance</vt:lpstr>
      <vt:lpstr>FOCAL LOSS</vt:lpstr>
      <vt:lpstr>Trying to use FocalLOSS  (NN) </vt:lpstr>
      <vt:lpstr>Xgboost classifier model with FocalLoss</vt:lpstr>
      <vt:lpstr>Increasing the  decision threshold </vt:lpstr>
      <vt:lpstr>Which animal is on the picture?</vt:lpstr>
      <vt:lpstr>Miss or Hit ?</vt:lpstr>
      <vt:lpstr>Dataset partial conclutions</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Workshop</dc:title>
  <dc:creator>Shachar</dc:creator>
  <cp:lastModifiedBy>Microsoft Office User</cp:lastModifiedBy>
  <cp:revision>69</cp:revision>
  <dcterms:modified xsi:type="dcterms:W3CDTF">2020-01-26T07:08:35Z</dcterms:modified>
</cp:coreProperties>
</file>